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2" r:id="rId2"/>
  </p:sldMasterIdLst>
  <p:notesMasterIdLst>
    <p:notesMasterId r:id="rId5"/>
  </p:notesMasterIdLst>
  <p:sldIdLst>
    <p:sldId id="256" r:id="rId3"/>
    <p:sldId id="257" r:id="rId4"/>
  </p:sldIdLst>
  <p:sldSz cx="27432000" cy="19202400"/>
  <p:notesSz cx="6858000" cy="9144000"/>
  <p:defaultText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1">
          <p15:clr>
            <a:srgbClr val="A4A3A4"/>
          </p15:clr>
        </p15:guide>
        <p15:guide id="2" orient="horz" pos="168">
          <p15:clr>
            <a:srgbClr val="A4A3A4"/>
          </p15:clr>
        </p15:guide>
        <p15:guide id="3" orient="horz" pos="11821">
          <p15:clr>
            <a:srgbClr val="A4A3A4"/>
          </p15:clr>
        </p15:guide>
        <p15:guide id="4" orient="horz">
          <p15:clr>
            <a:srgbClr val="A4A3A4"/>
          </p15:clr>
        </p15:guide>
        <p15:guide id="5" pos="363">
          <p15:clr>
            <a:srgbClr val="A4A3A4"/>
          </p15:clr>
        </p15:guide>
        <p15:guide id="6" pos="16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D79A06-6445-4FF8-A536-99EDCAA547D5}" v="11" dt="2022-05-31T14:55:09.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2" autoAdjust="0"/>
    <p:restoredTop sz="94707" autoAdjust="0"/>
  </p:normalViewPr>
  <p:slideViewPr>
    <p:cSldViewPr snapToGrid="0" snapToObjects="1" showGuides="1">
      <p:cViewPr>
        <p:scale>
          <a:sx n="22" d="100"/>
          <a:sy n="22" d="100"/>
        </p:scale>
        <p:origin x="1452" y="60"/>
      </p:cViewPr>
      <p:guideLst>
        <p:guide orient="horz" pos="1981"/>
        <p:guide orient="horz" pos="168"/>
        <p:guide orient="horz" pos="11821"/>
        <p:guide orient="horz"/>
        <p:guide pos="363"/>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id Komeili" userId="4aae86da-0672-4868-97aa-fc37c81e4f5c" providerId="ADAL" clId="{AFD79A06-6445-4FF8-A536-99EDCAA547D5}"/>
    <pc:docChg chg="undo custSel modSld">
      <pc:chgData name="Majid Komeili" userId="4aae86da-0672-4868-97aa-fc37c81e4f5c" providerId="ADAL" clId="{AFD79A06-6445-4FF8-A536-99EDCAA547D5}" dt="2022-05-31T14:59:17.939" v="526" actId="1035"/>
      <pc:docMkLst>
        <pc:docMk/>
      </pc:docMkLst>
      <pc:sldChg chg="addSp modSp mod">
        <pc:chgData name="Majid Komeili" userId="4aae86da-0672-4868-97aa-fc37c81e4f5c" providerId="ADAL" clId="{AFD79A06-6445-4FF8-A536-99EDCAA547D5}" dt="2022-05-31T14:59:17.939" v="526" actId="1035"/>
        <pc:sldMkLst>
          <pc:docMk/>
          <pc:sldMk cId="3968967666" sldId="256"/>
        </pc:sldMkLst>
        <pc:spChg chg="mod">
          <ac:chgData name="Majid Komeili" userId="4aae86da-0672-4868-97aa-fc37c81e4f5c" providerId="ADAL" clId="{AFD79A06-6445-4FF8-A536-99EDCAA547D5}" dt="2022-05-31T14:51:09.610" v="223" actId="948"/>
          <ac:spMkLst>
            <pc:docMk/>
            <pc:sldMk cId="3968967666" sldId="256"/>
            <ac:spMk id="90" creationId="{00000000-0000-0000-0000-000000000000}"/>
          </ac:spMkLst>
        </pc:spChg>
        <pc:spChg chg="mod">
          <ac:chgData name="Majid Komeili" userId="4aae86da-0672-4868-97aa-fc37c81e4f5c" providerId="ADAL" clId="{AFD79A06-6445-4FF8-A536-99EDCAA547D5}" dt="2022-05-31T14:47:30.089" v="95" actId="1036"/>
          <ac:spMkLst>
            <pc:docMk/>
            <pc:sldMk cId="3968967666" sldId="256"/>
            <ac:spMk id="91" creationId="{00000000-0000-0000-0000-000000000000}"/>
          </ac:spMkLst>
        </pc:spChg>
        <pc:spChg chg="mod">
          <ac:chgData name="Majid Komeili" userId="4aae86da-0672-4868-97aa-fc37c81e4f5c" providerId="ADAL" clId="{AFD79A06-6445-4FF8-A536-99EDCAA547D5}" dt="2022-05-31T14:52:46.541" v="338" actId="1036"/>
          <ac:spMkLst>
            <pc:docMk/>
            <pc:sldMk cId="3968967666" sldId="256"/>
            <ac:spMk id="92" creationId="{00000000-0000-0000-0000-000000000000}"/>
          </ac:spMkLst>
        </pc:spChg>
        <pc:spChg chg="mod">
          <ac:chgData name="Majid Komeili" userId="4aae86da-0672-4868-97aa-fc37c81e4f5c" providerId="ADAL" clId="{AFD79A06-6445-4FF8-A536-99EDCAA547D5}" dt="2022-05-31T14:52:58.030" v="345" actId="1036"/>
          <ac:spMkLst>
            <pc:docMk/>
            <pc:sldMk cId="3968967666" sldId="256"/>
            <ac:spMk id="93" creationId="{00000000-0000-0000-0000-000000000000}"/>
          </ac:spMkLst>
        </pc:spChg>
        <pc:spChg chg="mod">
          <ac:chgData name="Majid Komeili" userId="4aae86da-0672-4868-97aa-fc37c81e4f5c" providerId="ADAL" clId="{AFD79A06-6445-4FF8-A536-99EDCAA547D5}" dt="2022-05-31T14:58:42.389" v="477" actId="20577"/>
          <ac:spMkLst>
            <pc:docMk/>
            <pc:sldMk cId="3968967666" sldId="256"/>
            <ac:spMk id="94" creationId="{00000000-0000-0000-0000-000000000000}"/>
          </ac:spMkLst>
        </pc:spChg>
        <pc:spChg chg="mod">
          <ac:chgData name="Majid Komeili" userId="4aae86da-0672-4868-97aa-fc37c81e4f5c" providerId="ADAL" clId="{AFD79A06-6445-4FF8-A536-99EDCAA547D5}" dt="2022-05-31T14:46:29.278" v="44" actId="1036"/>
          <ac:spMkLst>
            <pc:docMk/>
            <pc:sldMk cId="3968967666" sldId="256"/>
            <ac:spMk id="95" creationId="{00000000-0000-0000-0000-000000000000}"/>
          </ac:spMkLst>
        </pc:spChg>
        <pc:spChg chg="mod">
          <ac:chgData name="Majid Komeili" userId="4aae86da-0672-4868-97aa-fc37c81e4f5c" providerId="ADAL" clId="{AFD79A06-6445-4FF8-A536-99EDCAA547D5}" dt="2022-05-31T14:56:56.545" v="449" actId="20577"/>
          <ac:spMkLst>
            <pc:docMk/>
            <pc:sldMk cId="3968967666" sldId="256"/>
            <ac:spMk id="96" creationId="{00000000-0000-0000-0000-000000000000}"/>
          </ac:spMkLst>
        </pc:spChg>
        <pc:spChg chg="mod">
          <ac:chgData name="Majid Komeili" userId="4aae86da-0672-4868-97aa-fc37c81e4f5c" providerId="ADAL" clId="{AFD79A06-6445-4FF8-A536-99EDCAA547D5}" dt="2022-05-31T14:47:02.395" v="63" actId="1036"/>
          <ac:spMkLst>
            <pc:docMk/>
            <pc:sldMk cId="3968967666" sldId="256"/>
            <ac:spMk id="97" creationId="{00000000-0000-0000-0000-000000000000}"/>
          </ac:spMkLst>
        </pc:spChg>
        <pc:spChg chg="mod">
          <ac:chgData name="Majid Komeili" userId="4aae86da-0672-4868-97aa-fc37c81e4f5c" providerId="ADAL" clId="{AFD79A06-6445-4FF8-A536-99EDCAA547D5}" dt="2022-05-31T14:58:50.006" v="480" actId="1036"/>
          <ac:spMkLst>
            <pc:docMk/>
            <pc:sldMk cId="3968967666" sldId="256"/>
            <ac:spMk id="98" creationId="{00000000-0000-0000-0000-000000000000}"/>
          </ac:spMkLst>
        </pc:spChg>
        <pc:spChg chg="mod">
          <ac:chgData name="Majid Komeili" userId="4aae86da-0672-4868-97aa-fc37c81e4f5c" providerId="ADAL" clId="{AFD79A06-6445-4FF8-A536-99EDCAA547D5}" dt="2022-05-31T14:56:18.759" v="414" actId="1076"/>
          <ac:spMkLst>
            <pc:docMk/>
            <pc:sldMk cId="3968967666" sldId="256"/>
            <ac:spMk id="99" creationId="{00000000-0000-0000-0000-000000000000}"/>
          </ac:spMkLst>
        </pc:spChg>
        <pc:spChg chg="mod">
          <ac:chgData name="Majid Komeili" userId="4aae86da-0672-4868-97aa-fc37c81e4f5c" providerId="ADAL" clId="{AFD79A06-6445-4FF8-A536-99EDCAA547D5}" dt="2022-05-31T14:59:16.437" v="524" actId="1035"/>
          <ac:spMkLst>
            <pc:docMk/>
            <pc:sldMk cId="3968967666" sldId="256"/>
            <ac:spMk id="100" creationId="{00000000-0000-0000-0000-000000000000}"/>
          </ac:spMkLst>
        </pc:spChg>
        <pc:spChg chg="mod">
          <ac:chgData name="Majid Komeili" userId="4aae86da-0672-4868-97aa-fc37c81e4f5c" providerId="ADAL" clId="{AFD79A06-6445-4FF8-A536-99EDCAA547D5}" dt="2022-05-31T14:59:17.939" v="526" actId="1035"/>
          <ac:spMkLst>
            <pc:docMk/>
            <pc:sldMk cId="3968967666" sldId="256"/>
            <ac:spMk id="101" creationId="{00000000-0000-0000-0000-000000000000}"/>
          </ac:spMkLst>
        </pc:spChg>
        <pc:spChg chg="mod">
          <ac:chgData name="Majid Komeili" userId="4aae86da-0672-4868-97aa-fc37c81e4f5c" providerId="ADAL" clId="{AFD79A06-6445-4FF8-A536-99EDCAA547D5}" dt="2022-05-31T14:52:55.269" v="343" actId="1035"/>
          <ac:spMkLst>
            <pc:docMk/>
            <pc:sldMk cId="3968967666" sldId="256"/>
            <ac:spMk id="102" creationId="{00000000-0000-0000-0000-000000000000}"/>
          </ac:spMkLst>
        </pc:spChg>
        <pc:spChg chg="mod">
          <ac:chgData name="Majid Komeili" userId="4aae86da-0672-4868-97aa-fc37c81e4f5c" providerId="ADAL" clId="{AFD79A06-6445-4FF8-A536-99EDCAA547D5}" dt="2022-05-31T14:52:39.190" v="317" actId="1036"/>
          <ac:spMkLst>
            <pc:docMk/>
            <pc:sldMk cId="3968967666" sldId="256"/>
            <ac:spMk id="103" creationId="{00000000-0000-0000-0000-000000000000}"/>
          </ac:spMkLst>
        </pc:spChg>
        <pc:spChg chg="mod">
          <ac:chgData name="Majid Komeili" userId="4aae86da-0672-4868-97aa-fc37c81e4f5c" providerId="ADAL" clId="{AFD79A06-6445-4FF8-A536-99EDCAA547D5}" dt="2022-05-31T14:46:52.452" v="54" actId="1036"/>
          <ac:spMkLst>
            <pc:docMk/>
            <pc:sldMk cId="3968967666" sldId="256"/>
            <ac:spMk id="104" creationId="{00000000-0000-0000-0000-000000000000}"/>
          </ac:spMkLst>
        </pc:spChg>
        <pc:spChg chg="mod">
          <ac:chgData name="Majid Komeili" userId="4aae86da-0672-4868-97aa-fc37c81e4f5c" providerId="ADAL" clId="{AFD79A06-6445-4FF8-A536-99EDCAA547D5}" dt="2022-05-31T14:49:28.633" v="202" actId="404"/>
          <ac:spMkLst>
            <pc:docMk/>
            <pc:sldMk cId="3968967666" sldId="256"/>
            <ac:spMk id="105" creationId="{00000000-0000-0000-0000-000000000000}"/>
          </ac:spMkLst>
        </pc:spChg>
        <pc:picChg chg="mod modCrop">
          <ac:chgData name="Majid Komeili" userId="4aae86da-0672-4868-97aa-fc37c81e4f5c" providerId="ADAL" clId="{AFD79A06-6445-4FF8-A536-99EDCAA547D5}" dt="2022-05-31T14:52:30.581" v="298" actId="1035"/>
          <ac:picMkLst>
            <pc:docMk/>
            <pc:sldMk cId="3968967666" sldId="256"/>
            <ac:picMk id="3" creationId="{326414FE-EC6E-1D98-76AD-B001E466BF79}"/>
          </ac:picMkLst>
        </pc:picChg>
        <pc:picChg chg="mod">
          <ac:chgData name="Majid Komeili" userId="4aae86da-0672-4868-97aa-fc37c81e4f5c" providerId="ADAL" clId="{AFD79A06-6445-4FF8-A536-99EDCAA547D5}" dt="2022-05-31T14:47:07.735" v="72" actId="1036"/>
          <ac:picMkLst>
            <pc:docMk/>
            <pc:sldMk cId="3968967666" sldId="256"/>
            <ac:picMk id="8" creationId="{A4022982-89AB-5FBE-1193-31FB6A4D4CE5}"/>
          </ac:picMkLst>
        </pc:picChg>
        <pc:picChg chg="mod">
          <ac:chgData name="Majid Komeili" userId="4aae86da-0672-4868-97aa-fc37c81e4f5c" providerId="ADAL" clId="{AFD79A06-6445-4FF8-A536-99EDCAA547D5}" dt="2022-05-31T14:58:59.670" v="490" actId="1035"/>
          <ac:picMkLst>
            <pc:docMk/>
            <pc:sldMk cId="3968967666" sldId="256"/>
            <ac:picMk id="10" creationId="{93B55C88-C8B2-D103-1545-6A06AB32752B}"/>
          </ac:picMkLst>
        </pc:picChg>
        <pc:picChg chg="mod">
          <ac:chgData name="Majid Komeili" userId="4aae86da-0672-4868-97aa-fc37c81e4f5c" providerId="ADAL" clId="{AFD79A06-6445-4FF8-A536-99EDCAA547D5}" dt="2022-05-31T14:59:04.587" v="512" actId="1035"/>
          <ac:picMkLst>
            <pc:docMk/>
            <pc:sldMk cId="3968967666" sldId="256"/>
            <ac:picMk id="12" creationId="{44B8673D-2B49-B04D-2F2B-471A0DAED7CB}"/>
          </ac:picMkLst>
        </pc:picChg>
        <pc:cxnChg chg="add mod">
          <ac:chgData name="Majid Komeili" userId="4aae86da-0672-4868-97aa-fc37c81e4f5c" providerId="ADAL" clId="{AFD79A06-6445-4FF8-A536-99EDCAA547D5}" dt="2022-05-31T14:58:32.791" v="476" actId="14100"/>
          <ac:cxnSpMkLst>
            <pc:docMk/>
            <pc:sldMk cId="3968967666" sldId="256"/>
            <ac:cxnSpMk id="4" creationId="{F6C34FE1-21CF-7CD6-FBD7-6CE46E39381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5/31/2022</a:t>
            </a:fld>
            <a:endParaRPr lang="en-US" dirty="0"/>
          </a:p>
        </p:txBody>
      </p:sp>
      <p:sp>
        <p:nvSpPr>
          <p:cNvPr id="4" name="Slide Image Placeholder 3"/>
          <p:cNvSpPr>
            <a:spLocks noGrp="1" noRot="1" noChangeAspect="1"/>
          </p:cNvSpPr>
          <p:nvPr>
            <p:ph type="sldImg" idx="2"/>
          </p:nvPr>
        </p:nvSpPr>
        <p:spPr>
          <a:xfrm>
            <a:off x="979488" y="685800"/>
            <a:ext cx="48990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955874534"/>
      </p:ext>
    </p:extLst>
  </p:cSld>
  <p:clrMap bg1="lt1" tx1="dk1" bg2="lt2" tx2="dk2" accent1="accent1" accent2="accent2" accent3="accent3" accent4="accent4" accent5="accent5" accent6="accent6" hlink="hlink" folHlink="folHlink"/>
  <p:notesStyle>
    <a:lvl1pPr marL="0" algn="l" defTabSz="2507943" rtl="0" eaLnBrk="1" latinLnBrk="0" hangingPunct="1">
      <a:defRPr sz="3300" kern="1200">
        <a:solidFill>
          <a:schemeClr val="tx1"/>
        </a:solidFill>
        <a:latin typeface="+mn-lt"/>
        <a:ea typeface="+mn-ea"/>
        <a:cs typeface="+mn-cs"/>
      </a:defRPr>
    </a:lvl1pPr>
    <a:lvl2pPr marL="1253972" algn="l" defTabSz="2507943" rtl="0" eaLnBrk="1" latinLnBrk="0" hangingPunct="1">
      <a:defRPr sz="3300" kern="1200">
        <a:solidFill>
          <a:schemeClr val="tx1"/>
        </a:solidFill>
        <a:latin typeface="+mn-lt"/>
        <a:ea typeface="+mn-ea"/>
        <a:cs typeface="+mn-cs"/>
      </a:defRPr>
    </a:lvl2pPr>
    <a:lvl3pPr marL="2507943" algn="l" defTabSz="2507943" rtl="0" eaLnBrk="1" latinLnBrk="0" hangingPunct="1">
      <a:defRPr sz="3300" kern="1200">
        <a:solidFill>
          <a:schemeClr val="tx1"/>
        </a:solidFill>
        <a:latin typeface="+mn-lt"/>
        <a:ea typeface="+mn-ea"/>
        <a:cs typeface="+mn-cs"/>
      </a:defRPr>
    </a:lvl3pPr>
    <a:lvl4pPr marL="3761915" algn="l" defTabSz="2507943" rtl="0" eaLnBrk="1" latinLnBrk="0" hangingPunct="1">
      <a:defRPr sz="3300" kern="1200">
        <a:solidFill>
          <a:schemeClr val="tx1"/>
        </a:solidFill>
        <a:latin typeface="+mn-lt"/>
        <a:ea typeface="+mn-ea"/>
        <a:cs typeface="+mn-cs"/>
      </a:defRPr>
    </a:lvl4pPr>
    <a:lvl5pPr marL="5015886" algn="l" defTabSz="2507943" rtl="0" eaLnBrk="1" latinLnBrk="0" hangingPunct="1">
      <a:defRPr sz="3300" kern="1200">
        <a:solidFill>
          <a:schemeClr val="tx1"/>
        </a:solidFill>
        <a:latin typeface="+mn-lt"/>
        <a:ea typeface="+mn-ea"/>
        <a:cs typeface="+mn-cs"/>
      </a:defRPr>
    </a:lvl5pPr>
    <a:lvl6pPr marL="6269858" algn="l" defTabSz="2507943" rtl="0" eaLnBrk="1" latinLnBrk="0" hangingPunct="1">
      <a:defRPr sz="3300" kern="1200">
        <a:solidFill>
          <a:schemeClr val="tx1"/>
        </a:solidFill>
        <a:latin typeface="+mn-lt"/>
        <a:ea typeface="+mn-ea"/>
        <a:cs typeface="+mn-cs"/>
      </a:defRPr>
    </a:lvl6pPr>
    <a:lvl7pPr marL="7523830" algn="l" defTabSz="2507943" rtl="0" eaLnBrk="1" latinLnBrk="0" hangingPunct="1">
      <a:defRPr sz="3300" kern="1200">
        <a:solidFill>
          <a:schemeClr val="tx1"/>
        </a:solidFill>
        <a:latin typeface="+mn-lt"/>
        <a:ea typeface="+mn-ea"/>
        <a:cs typeface="+mn-cs"/>
      </a:defRPr>
    </a:lvl7pPr>
    <a:lvl8pPr marL="8777801" algn="l" defTabSz="2507943" rtl="0" eaLnBrk="1" latinLnBrk="0" hangingPunct="1">
      <a:defRPr sz="3300" kern="1200">
        <a:solidFill>
          <a:schemeClr val="tx1"/>
        </a:solidFill>
        <a:latin typeface="+mn-lt"/>
        <a:ea typeface="+mn-ea"/>
        <a:cs typeface="+mn-cs"/>
      </a:defRPr>
    </a:lvl8pPr>
    <a:lvl9pPr marL="10031773" algn="l" defTabSz="2507943" rtl="0" eaLnBrk="1" latinLnBrk="0" hangingPunct="1">
      <a:defRPr sz="3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2x60 template - larg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502569"/>
            <a:ext cx="6285508"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576462" y="3071681"/>
            <a:ext cx="6280547" cy="428684"/>
          </a:xfrm>
          <a:prstGeom prst="rect">
            <a:avLst/>
          </a:prstGeom>
          <a:noFill/>
        </p:spPr>
        <p:txBody>
          <a:bodyPr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564124" y="8702790"/>
            <a:ext cx="628650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576461" y="8290632"/>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241977" y="3497938"/>
            <a:ext cx="1295003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241978" y="307168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241978" y="12724489"/>
            <a:ext cx="129500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241977" y="1229360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0574412" y="3071681"/>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0574412" y="3502569"/>
            <a:ext cx="6279386"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0574412" y="8325763"/>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0574412" y="14979650"/>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7"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8"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60" name="TextBox 59"/>
          <p:cNvSpPr txBox="1"/>
          <p:nvPr userDrawn="1"/>
        </p:nvSpPr>
        <p:spPr>
          <a:xfrm>
            <a:off x="9625263" y="6256421"/>
            <a:ext cx="3344779" cy="276999"/>
          </a:xfrm>
          <a:prstGeom prst="rect">
            <a:avLst/>
          </a:prstGeom>
          <a:noFill/>
        </p:spPr>
        <p:txBody>
          <a:bodyPr wrap="square" rtlCol="0">
            <a:spAutoFit/>
          </a:bodyPr>
          <a:lstStyle/>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47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622884"/>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5116"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5116" y="8298326"/>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7241978" y="3594190"/>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7232897"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3911462" y="3598821"/>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900678" y="3170996"/>
            <a:ext cx="6286500"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0574412" y="3170996"/>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574412" y="3598821"/>
            <a:ext cx="627938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574412" y="8333457"/>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574412" y="14987344"/>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7"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78893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 larg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502569"/>
            <a:ext cx="6285508"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576462" y="3071681"/>
            <a:ext cx="6280547" cy="428684"/>
          </a:xfrm>
          <a:prstGeom prst="rect">
            <a:avLst/>
          </a:prstGeom>
          <a:noFill/>
        </p:spPr>
        <p:txBody>
          <a:bodyPr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564124" y="8702790"/>
            <a:ext cx="628650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576461" y="8290632"/>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241977" y="3497938"/>
            <a:ext cx="1295003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241978" y="307168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241978" y="12724489"/>
            <a:ext cx="129500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241977" y="1229360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0574412" y="3071681"/>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0574412" y="3502569"/>
            <a:ext cx="6279386"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0574412" y="8325763"/>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0574412" y="14979650"/>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7"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8"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60" name="TextBox 59"/>
          <p:cNvSpPr txBox="1"/>
          <p:nvPr userDrawn="1"/>
        </p:nvSpPr>
        <p:spPr>
          <a:xfrm>
            <a:off x="9625263" y="6256421"/>
            <a:ext cx="3344779" cy="276999"/>
          </a:xfrm>
          <a:prstGeom prst="rect">
            <a:avLst/>
          </a:prstGeom>
          <a:noFill/>
        </p:spPr>
        <p:txBody>
          <a:bodyPr wrap="square" rtlCol="0">
            <a:spAutoFit/>
          </a:bodyPr>
          <a:lstStyle/>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187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thout guides - 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622884"/>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5116"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5116" y="8298326"/>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7241978" y="3594190"/>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7232897"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3911462" y="3598821"/>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900678" y="3170996"/>
            <a:ext cx="6286500"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0574412" y="3170996"/>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574412" y="3598821"/>
            <a:ext cx="627938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574412" y="8333457"/>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574412" y="14987344"/>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7"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71327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6" name="Text Box 14"/>
          <p:cNvSpPr txBox="1">
            <a:spLocks noChangeArrowheads="1"/>
          </p:cNvSpPr>
          <p:nvPr userDrawn="1"/>
        </p:nvSpPr>
        <p:spPr bwMode="auto">
          <a:xfrm>
            <a:off x="888208" y="18851230"/>
            <a:ext cx="1571625" cy="21949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B8CBC3CD-05A9-9F45-986E-E19BB9FBFAB5}"/>
              </a:ext>
            </a:extLst>
          </p:cNvPr>
          <p:cNvGraphicFramePr>
            <a:graphicFrameLocks noGrp="1"/>
          </p:cNvGraphicFramePr>
          <p:nvPr userDrawn="1">
            <p:extLst>
              <p:ext uri="{D42A27DB-BD31-4B8C-83A1-F6EECF244321}">
                <p14:modId xmlns:p14="http://schemas.microsoft.com/office/powerpoint/2010/main" val="2995165022"/>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42x60”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a:t>
                      </a:r>
                    </a:p>
                    <a:p>
                      <a:pPr marL="0" marR="0" lvl="0" indent="0" algn="ctr" defTabSz="170684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presentation poster </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60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51.42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48 tall x 68.57 wide</a:t>
                      </a: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4"/>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5"/>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4C7C6F86-2450-C943-8E1A-FBF5884B7153}"/>
              </a:ext>
            </a:extLst>
          </p:cNvPr>
          <p:cNvGraphicFramePr>
            <a:graphicFrameLocks noGrp="1"/>
          </p:cNvGraphicFramePr>
          <p:nvPr userDrawn="1">
            <p:extLst>
              <p:ext uri="{D42A27DB-BD31-4B8C-83A1-F6EECF244321}">
                <p14:modId xmlns:p14="http://schemas.microsoft.com/office/powerpoint/2010/main" val="869322753"/>
              </p:ext>
            </p:extLst>
          </p:nvPr>
        </p:nvGraphicFramePr>
        <p:xfrm>
          <a:off x="27918589"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 id="2147483661" r:id="rId2"/>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6" name="Text Box 14"/>
          <p:cNvSpPr txBox="1">
            <a:spLocks noChangeArrowheads="1"/>
          </p:cNvSpPr>
          <p:nvPr userDrawn="1"/>
        </p:nvSpPr>
        <p:spPr bwMode="auto">
          <a:xfrm>
            <a:off x="888208" y="18851230"/>
            <a:ext cx="1571625" cy="21949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043902428"/>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Barnett888/A-model-for-2D-art-generation" TargetMode="External"/><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 Placeholder 89"/>
          <p:cNvSpPr>
            <a:spLocks noGrp="1"/>
          </p:cNvSpPr>
          <p:nvPr>
            <p:ph type="body" sz="quarter" idx="10"/>
          </p:nvPr>
        </p:nvSpPr>
        <p:spPr>
          <a:xfrm>
            <a:off x="610099" y="2917334"/>
            <a:ext cx="6285508" cy="3393947"/>
          </a:xfrm>
        </p:spPr>
        <p:txBody>
          <a:bodyPr/>
          <a:lstStyle/>
          <a:p>
            <a:pPr algn="l">
              <a:lnSpc>
                <a:spcPct val="114000"/>
              </a:lnSpc>
            </a:pPr>
            <a:r>
              <a:rPr lang="en-US" altLang="zh-CN" sz="1800" b="0" i="0" u="none" strike="noStrike" baseline="0" dirty="0">
                <a:latin typeface="NimbusRomNo9L-Regu"/>
              </a:rPr>
              <a:t>    </a:t>
            </a:r>
            <a:r>
              <a:rPr lang="en-US" altLang="zh-CN" sz="2000" b="0" i="0" u="none" strike="noStrike" baseline="0" dirty="0"/>
              <a:t>Generative adversarial network architecture  has been very successful in image generation, such as creating non-existent images of buildings and pets. </a:t>
            </a:r>
            <a:r>
              <a:rPr lang="en-US" altLang="zh-CN" sz="2000" dirty="0"/>
              <a:t> </a:t>
            </a:r>
            <a:r>
              <a:rPr lang="en-US" altLang="zh-CN" sz="2000" b="0" i="0" u="none" strike="noStrike" baseline="0" dirty="0"/>
              <a:t>However, most of images created are related to real-world objects; there are few sophisticated networks for creating 2D art images, such as painting and virtual character designs.    We propose a modified generative adversarial network based on progressive training technique to automatically generate 2D art works.</a:t>
            </a:r>
            <a:endParaRPr lang="en-US" sz="2000" dirty="0"/>
          </a:p>
        </p:txBody>
      </p:sp>
      <p:sp>
        <p:nvSpPr>
          <p:cNvPr id="91" name="Text Placeholder 90"/>
          <p:cNvSpPr>
            <a:spLocks noGrp="1"/>
          </p:cNvSpPr>
          <p:nvPr>
            <p:ph type="body" sz="quarter" idx="11"/>
          </p:nvPr>
        </p:nvSpPr>
        <p:spPr>
          <a:xfrm>
            <a:off x="470769" y="2481303"/>
            <a:ext cx="6280547" cy="536406"/>
          </a:xfrm>
        </p:spPr>
        <p:txBody>
          <a:bodyPr/>
          <a:lstStyle/>
          <a:p>
            <a:r>
              <a:rPr lang="en-US" sz="2800" u="none" dirty="0"/>
              <a:t>Abstract</a:t>
            </a:r>
            <a:endParaRPr lang="en-US" u="none" dirty="0"/>
          </a:p>
        </p:txBody>
      </p:sp>
      <p:sp>
        <p:nvSpPr>
          <p:cNvPr id="92" name="Text Placeholder 91"/>
          <p:cNvSpPr>
            <a:spLocks noGrp="1"/>
          </p:cNvSpPr>
          <p:nvPr>
            <p:ph type="body" sz="quarter" idx="19"/>
          </p:nvPr>
        </p:nvSpPr>
        <p:spPr>
          <a:xfrm>
            <a:off x="505375" y="6826457"/>
            <a:ext cx="6286500" cy="5148274"/>
          </a:xfrm>
        </p:spPr>
        <p:txBody>
          <a:bodyPr/>
          <a:lstStyle/>
          <a:p>
            <a:pPr algn="l">
              <a:lnSpc>
                <a:spcPct val="114000"/>
              </a:lnSpc>
            </a:pPr>
            <a:r>
              <a:rPr lang="en-US" altLang="zh-CN" sz="2000" b="0" i="0" u="none" strike="noStrike" baseline="0" dirty="0"/>
              <a:t>   One of the most impressive project is to create Van Gosh style painting, and another project is to generate fake animation character’s facial image. However, these results along with existing Pokémon related GANs  only produce lower quality images, even for small dataset of size 64 </a:t>
            </a:r>
            <a:r>
              <a:rPr lang="en-US" altLang="zh-CN" sz="2000" dirty="0"/>
              <a:t>x </a:t>
            </a:r>
            <a:r>
              <a:rPr lang="en-US" altLang="zh-CN" sz="2000" b="0" i="0" u="none" strike="noStrike" baseline="0" dirty="0"/>
              <a:t>64. To resolve this issue, we found the Progressive generative adversarial network helpful. Progressive GAN has been renown for their result on creating fake celebrity face images of large size 1024 x 1024.</a:t>
            </a:r>
            <a:r>
              <a:rPr lang="en-US" sz="2000" dirty="0"/>
              <a:t> The</a:t>
            </a:r>
            <a:r>
              <a:rPr lang="en-US" altLang="zh-CN" sz="2000" b="0" i="0" u="none" strike="noStrike" baseline="0" dirty="0"/>
              <a:t> approach is mainly by adding layers progressively through training to improve the generated image quality. Inspired by their state of art result, we attempt to high quality 2D art design via an improved version of progressive GAN.</a:t>
            </a:r>
            <a:endParaRPr lang="en-US" sz="2000" dirty="0"/>
          </a:p>
        </p:txBody>
      </p:sp>
      <p:sp>
        <p:nvSpPr>
          <p:cNvPr id="93" name="Text Placeholder 92"/>
          <p:cNvSpPr>
            <a:spLocks noGrp="1"/>
          </p:cNvSpPr>
          <p:nvPr>
            <p:ph type="body" sz="quarter" idx="20"/>
          </p:nvPr>
        </p:nvSpPr>
        <p:spPr>
          <a:xfrm>
            <a:off x="550895" y="6395540"/>
            <a:ext cx="6281539" cy="536406"/>
          </a:xfrm>
        </p:spPr>
        <p:txBody>
          <a:bodyPr/>
          <a:lstStyle/>
          <a:p>
            <a:r>
              <a:rPr lang="en-US" sz="2800" u="none" dirty="0"/>
              <a:t>Related Works</a:t>
            </a:r>
          </a:p>
        </p:txBody>
      </p:sp>
      <mc:AlternateContent xmlns:mc="http://schemas.openxmlformats.org/markup-compatibility/2006" xmlns:a14="http://schemas.microsoft.com/office/drawing/2010/main">
        <mc:Choice Requires="a14">
          <p:sp>
            <p:nvSpPr>
              <p:cNvPr id="94" name="Text Placeholder 93"/>
              <p:cNvSpPr>
                <a:spLocks noGrp="1"/>
              </p:cNvSpPr>
              <p:nvPr>
                <p:ph type="body" sz="quarter" idx="21"/>
              </p:nvPr>
            </p:nvSpPr>
            <p:spPr>
              <a:xfrm>
                <a:off x="6809258" y="3058015"/>
                <a:ext cx="13511937" cy="9203165"/>
              </a:xfrm>
            </p:spPr>
            <p:txBody>
              <a:bodyPr/>
              <a:lstStyle/>
              <a:p>
                <a:pPr>
                  <a:lnSpc>
                    <a:spcPct val="114000"/>
                  </a:lnSpc>
                  <a:spcBef>
                    <a:spcPts val="0"/>
                  </a:spcBef>
                </a:pPr>
                <a:r>
                  <a:rPr lang="en-US" altLang="zh-CN" sz="2000" dirty="0">
                    <a:effectLst/>
                  </a:rPr>
                  <a:t>    The idea is generator creates fake images and discriminator tries to distinguish them from </a:t>
                </a:r>
                <a:r>
                  <a:rPr lang="en-US" altLang="zh-CN" sz="2000" dirty="0"/>
                  <a:t>real training images. </a:t>
                </a:r>
                <a:r>
                  <a:rPr lang="en-US" altLang="zh-CN" sz="2000" dirty="0">
                    <a:effectLst/>
                  </a:rPr>
                  <a:t>Formally, generative adversarial networks (GANs) contain latent variable </a:t>
                </a:r>
                <a14:m>
                  <m:oMath xmlns:m="http://schemas.openxmlformats.org/officeDocument/2006/math">
                    <m:r>
                      <a:rPr lang="en-US" altLang="zh-CN" sz="2000" i="1" smtClean="0">
                        <a:effectLst/>
                        <a:latin typeface="Cambria Math" panose="02040503050406030204" pitchFamily="18" charset="0"/>
                      </a:rPr>
                      <m:t>𝑧</m:t>
                    </m:r>
                  </m:oMath>
                </a14:m>
                <a:r>
                  <a:rPr lang="en-US" altLang="zh-CN" sz="2000" dirty="0">
                    <a:effectLst/>
                  </a:rPr>
                  <a:t> and observed </a:t>
                </a:r>
                <a:r>
                  <a:rPr lang="en-US" altLang="zh-CN" sz="2000" dirty="0"/>
                  <a:t> </a:t>
                </a:r>
                <a:r>
                  <a:rPr lang="en-US" altLang="zh-CN" sz="2000" dirty="0">
                    <a:effectLst/>
                  </a:rPr>
                  <a:t>variable </a:t>
                </a:r>
                <a14:m>
                  <m:oMath xmlns:m="http://schemas.openxmlformats.org/officeDocument/2006/math">
                    <m:r>
                      <a:rPr lang="en-US" altLang="zh-CN" sz="2000" i="1" smtClean="0">
                        <a:effectLst/>
                        <a:latin typeface="Cambria Math" panose="02040503050406030204" pitchFamily="18" charset="0"/>
                      </a:rPr>
                      <m:t>𝑥</m:t>
                    </m:r>
                  </m:oMath>
                </a14:m>
                <a:r>
                  <a:rPr lang="en-US" altLang="zh-CN" sz="2000" dirty="0">
                    <a:effectLst/>
                  </a:rPr>
                  <a:t>. The discriminator is a function </a:t>
                </a:r>
                <a14:m>
                  <m:oMath xmlns:m="http://schemas.openxmlformats.org/officeDocument/2006/math">
                    <m:r>
                      <a:rPr lang="en-US" altLang="zh-CN" sz="2000" i="1" smtClean="0">
                        <a:effectLst/>
                        <a:latin typeface="Cambria Math" panose="02040503050406030204" pitchFamily="18" charset="0"/>
                      </a:rPr>
                      <m:t>𝐷</m:t>
                    </m:r>
                    <m:d>
                      <m:dPr>
                        <m:ctrlPr>
                          <a:rPr lang="en-US" altLang="zh-CN" sz="2000" i="1" smtClean="0">
                            <a:solidFill>
                              <a:srgbClr val="836967"/>
                            </a:solidFill>
                            <a:effectLst/>
                            <a:latin typeface="Cambria Math" panose="02040503050406030204" pitchFamily="18" charset="0"/>
                          </a:rPr>
                        </m:ctrlPr>
                      </m:dPr>
                      <m:e>
                        <m:r>
                          <a:rPr lang="en-US" altLang="zh-CN" sz="2000" i="1" smtClean="0">
                            <a:effectLst/>
                            <a:latin typeface="Cambria Math" panose="02040503050406030204" pitchFamily="18" charset="0"/>
                          </a:rPr>
                          <m:t>𝑥</m:t>
                        </m:r>
                      </m:e>
                    </m:d>
                  </m:oMath>
                </a14:m>
                <a:r>
                  <a:rPr lang="en-US" altLang="zh-CN" sz="2000" dirty="0">
                    <a:effectLst/>
                  </a:rPr>
                  <a:t> that uses </a:t>
                </a:r>
                <a14:m>
                  <m:oMath xmlns:m="http://schemas.openxmlformats.org/officeDocument/2006/math">
                    <m:sSup>
                      <m:sSupPr>
                        <m:ctrlPr>
                          <a:rPr lang="en-US" altLang="zh-CN" sz="2000" i="1" dirty="0">
                            <a:solidFill>
                              <a:srgbClr val="836967"/>
                            </a:solidFill>
                            <a:effectLst/>
                            <a:latin typeface="Cambria Math" panose="02040503050406030204" pitchFamily="18" charset="0"/>
                          </a:rPr>
                        </m:ctrlPr>
                      </m:sSupPr>
                      <m:e>
                        <m:r>
                          <a:rPr lang="zh-CN" altLang="en-US"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zh-CN" altLang="en-US" sz="2000" i="1" dirty="0">
                                <a:effectLst/>
                                <a:latin typeface="Cambria Math" panose="02040503050406030204" pitchFamily="18" charset="0"/>
                              </a:rPr>
                              <m:t>𝐷</m:t>
                            </m:r>
                          </m:e>
                        </m:d>
                      </m:sup>
                    </m:sSup>
                  </m:oMath>
                </a14:m>
                <a:r>
                  <a:rPr lang="en-US" altLang="zh-CN" sz="2000" dirty="0">
                    <a:effectLst/>
                  </a:rPr>
                  <a:t> as parameter., while the generator function </a:t>
                </a:r>
                <a14:m>
                  <m:oMath xmlns:m="http://schemas.openxmlformats.org/officeDocument/2006/math">
                    <m:r>
                      <a:rPr lang="en-US" altLang="zh-CN" sz="2000" i="1" dirty="0" smtClean="0">
                        <a:effectLst/>
                        <a:latin typeface="Cambria Math" panose="02040503050406030204" pitchFamily="18" charset="0"/>
                      </a:rPr>
                      <m:t>𝐺</m:t>
                    </m:r>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𝑧</m:t>
                        </m:r>
                      </m:e>
                    </m:d>
                  </m:oMath>
                </a14:m>
                <a:r>
                  <a:rPr lang="en-US" altLang="zh-CN" sz="2000" dirty="0">
                    <a:effectLst/>
                  </a:rPr>
                  <a:t> uses parameter </a:t>
                </a:r>
                <a14:m>
                  <m:oMath xmlns:m="http://schemas.openxmlformats.org/officeDocument/2006/math">
                    <m:sSup>
                      <m:sSupPr>
                        <m:ctrlPr>
                          <a:rPr lang="en-US" altLang="zh-CN" sz="2000" i="1" dirty="0">
                            <a:solidFill>
                              <a:srgbClr val="836967"/>
                            </a:solidFill>
                            <a:effectLst/>
                            <a:latin typeface="Cambria Math" panose="02040503050406030204" pitchFamily="18" charset="0"/>
                          </a:rPr>
                        </m:ctrlPr>
                      </m:sSupPr>
                      <m:e>
                        <m:r>
                          <a:rPr lang="zh-CN" altLang="en-US"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zh-CN" altLang="en-US" sz="2000" i="1" dirty="0">
                                <a:effectLst/>
                                <a:latin typeface="Cambria Math" panose="02040503050406030204" pitchFamily="18" charset="0"/>
                              </a:rPr>
                              <m:t>𝐺</m:t>
                            </m:r>
                          </m:e>
                        </m:d>
                      </m:sup>
                    </m:sSup>
                  </m:oMath>
                </a14:m>
                <a:r>
                  <a:rPr lang="en-US" altLang="zh-CN" sz="2000" dirty="0">
                    <a:effectLst/>
                  </a:rPr>
                  <a:t>.</a:t>
                </a:r>
                <a:r>
                  <a:rPr lang="en-US" altLang="zh-CN" sz="2000" b="0" i="0" u="none" strike="noStrike" baseline="0" dirty="0">
                    <a:effectLst/>
                  </a:rPr>
                  <a:t> </a:t>
                </a:r>
              </a:p>
              <a:p>
                <a:pPr>
                  <a:lnSpc>
                    <a:spcPct val="114000"/>
                  </a:lnSpc>
                  <a:spcBef>
                    <a:spcPts val="0"/>
                  </a:spcBef>
                </a:pPr>
                <a:r>
                  <a:rPr lang="en-US" altLang="zh-CN" sz="2000" dirty="0"/>
                  <a:t>   W</a:t>
                </a:r>
                <a:r>
                  <a:rPr lang="en-US" altLang="zh-CN" sz="2000" b="0" i="0" u="none" strike="noStrike" baseline="0" dirty="0">
                    <a:effectLst/>
                  </a:rPr>
                  <a:t>e simultaneously train two models (functions): G: </a:t>
                </a:r>
                <a14:m>
                  <m:oMath xmlns:m="http://schemas.openxmlformats.org/officeDocument/2006/math">
                    <m:sSup>
                      <m:sSupPr>
                        <m:ctrlPr>
                          <a:rPr lang="en-US" altLang="zh-CN" sz="2000" b="0" i="1" u="none" strike="noStrike" baseline="0" dirty="0" smtClean="0">
                            <a:solidFill>
                              <a:srgbClr val="836967"/>
                            </a:solidFill>
                            <a:effectLst/>
                            <a:latin typeface="Cambria Math" panose="02040503050406030204" pitchFamily="18" charset="0"/>
                          </a:rPr>
                        </m:ctrlPr>
                      </m:sSupPr>
                      <m:e>
                        <m:r>
                          <a:rPr lang="en-US" altLang="zh-CN" sz="2000" b="0" i="0" u="none" strike="noStrike" baseline="0" dirty="0">
                            <a:effectLst/>
                            <a:latin typeface="Cambria Math" panose="02040503050406030204" pitchFamily="18" charset="0"/>
                          </a:rPr>
                          <m:t>𝑅</m:t>
                        </m:r>
                      </m:e>
                      <m:sup>
                        <m:r>
                          <a:rPr lang="en-US" altLang="zh-CN" sz="2000" b="0" i="0" u="none" strike="noStrike" baseline="0" dirty="0">
                            <a:effectLst/>
                            <a:latin typeface="Cambria Math" panose="02040503050406030204" pitchFamily="18" charset="0"/>
                          </a:rPr>
                          <m:t>𝑑</m:t>
                        </m:r>
                      </m:sup>
                    </m:sSup>
                    <m:r>
                      <a:rPr lang="en-US" altLang="zh-CN" sz="2000" b="0" i="0" u="none" strike="noStrike" baseline="0" dirty="0" smtClean="0">
                        <a:effectLst/>
                        <a:latin typeface="Cambria Math" panose="02040503050406030204" pitchFamily="18" charset="0"/>
                      </a:rPr>
                      <m:t>→</m:t>
                    </m:r>
                    <m:sSup>
                      <m:sSupPr>
                        <m:ctrlPr>
                          <a:rPr lang="en-US" altLang="zh-CN" sz="2000" b="0" i="1" u="none" strike="noStrike" baseline="0" dirty="0" smtClean="0">
                            <a:solidFill>
                              <a:srgbClr val="836967"/>
                            </a:solidFill>
                            <a:effectLst/>
                            <a:latin typeface="Cambria Math" panose="02040503050406030204" pitchFamily="18" charset="0"/>
                          </a:rPr>
                        </m:ctrlPr>
                      </m:sSupPr>
                      <m:e>
                        <m:r>
                          <a:rPr lang="en-US" altLang="zh-CN" sz="2000" b="0" i="0" u="none" strike="noStrike" baseline="0" dirty="0">
                            <a:effectLst/>
                            <a:latin typeface="Cambria Math" panose="02040503050406030204" pitchFamily="18" charset="0"/>
                          </a:rPr>
                          <m:t>𝑅</m:t>
                        </m:r>
                      </m:e>
                      <m:sup>
                        <m:r>
                          <a:rPr lang="en-US" altLang="zh-CN" sz="2000" b="0" i="0" u="none" strike="noStrike" baseline="0" dirty="0">
                            <a:effectLst/>
                            <a:latin typeface="Cambria Math" panose="02040503050406030204" pitchFamily="18" charset="0"/>
                          </a:rPr>
                          <m:t>𝑛</m:t>
                        </m:r>
                      </m:sup>
                    </m:sSup>
                    <m:r>
                      <a:rPr lang="en-US" altLang="zh-CN" sz="2000" b="0" i="0" u="none" strike="noStrike" baseline="0" dirty="0" smtClean="0">
                        <a:effectLst/>
                        <a:latin typeface="Cambria Math" panose="02040503050406030204" pitchFamily="18" charset="0"/>
                      </a:rPr>
                      <m:t>,</m:t>
                    </m:r>
                  </m:oMath>
                </a14:m>
                <a:r>
                  <a:rPr lang="en-US" altLang="zh-CN" sz="2000" b="0" i="0" u="none" strike="noStrike" baseline="0" dirty="0">
                    <a:effectLst/>
                  </a:rPr>
                  <a:t> which turns random sample </a:t>
                </a:r>
                <a14:m>
                  <m:oMath xmlns:m="http://schemas.openxmlformats.org/officeDocument/2006/math">
                    <m:r>
                      <a:rPr lang="en-US" altLang="zh-CN" sz="2000" b="0" i="0" u="none" strike="noStrike" baseline="0" smtClean="0">
                        <a:effectLst/>
                        <a:latin typeface="Cambria Math" panose="02040503050406030204" pitchFamily="18" charset="0"/>
                      </a:rPr>
                      <m:t>𝑧</m:t>
                    </m:r>
                    <m:r>
                      <a:rPr lang="en-US" altLang="zh-CN" sz="2000" b="0" i="0" u="none" strike="noStrike" baseline="0" smtClean="0">
                        <a:effectLst/>
                        <a:latin typeface="Cambria Math" panose="02040503050406030204" pitchFamily="18" charset="0"/>
                      </a:rPr>
                      <m:t>∈</m:t>
                    </m:r>
                    <m:sSup>
                      <m:sSupPr>
                        <m:ctrlPr>
                          <a:rPr lang="en-US" altLang="zh-CN" sz="2000" b="0" i="1" u="none" strike="noStrike" baseline="0" smtClean="0">
                            <a:solidFill>
                              <a:srgbClr val="836967"/>
                            </a:solidFill>
                            <a:effectLst/>
                            <a:latin typeface="Cambria Math" panose="02040503050406030204" pitchFamily="18" charset="0"/>
                          </a:rPr>
                        </m:ctrlPr>
                      </m:sSupPr>
                      <m:e>
                        <m:r>
                          <a:rPr lang="en-US" altLang="zh-CN" sz="2000" b="0" i="0" u="none" strike="noStrike" baseline="0" smtClean="0">
                            <a:effectLst/>
                            <a:latin typeface="Cambria Math" panose="02040503050406030204" pitchFamily="18" charset="0"/>
                          </a:rPr>
                          <m:t>𝑅</m:t>
                        </m:r>
                      </m:e>
                      <m:sup>
                        <m:r>
                          <a:rPr lang="en-US" altLang="zh-CN" sz="2000" b="0" i="0" u="none" strike="noStrike" baseline="0" smtClean="0">
                            <a:effectLst/>
                            <a:latin typeface="Cambria Math" panose="02040503050406030204" pitchFamily="18" charset="0"/>
                          </a:rPr>
                          <m:t>𝑑</m:t>
                        </m:r>
                      </m:sup>
                    </m:sSup>
                  </m:oMath>
                </a14:m>
                <a:r>
                  <a:rPr lang="en-US" altLang="zh-CN" sz="2000" b="0" i="0" u="none" strike="noStrike" baseline="0" dirty="0">
                    <a:effectLst/>
                  </a:rPr>
                  <a:t> of d</a:t>
                </a:r>
                <a:r>
                  <a:rPr lang="en-US" altLang="zh-CN" sz="2000" dirty="0">
                    <a:effectLst/>
                  </a:rPr>
                  <a:t>istribution </a:t>
                </a:r>
                <a14:m>
                  <m:oMath xmlns:m="http://schemas.openxmlformats.org/officeDocument/2006/math">
                    <m:r>
                      <a:rPr lang="en-US" altLang="zh-CN" sz="2000" b="0" i="0" u="none" strike="noStrike" baseline="0" dirty="0" smtClean="0">
                        <a:effectLst/>
                        <a:latin typeface="Cambria Math" panose="02040503050406030204" pitchFamily="18" charset="0"/>
                      </a:rPr>
                      <m:t>𝛾</m:t>
                    </m:r>
                  </m:oMath>
                </a14:m>
                <a:r>
                  <a:rPr lang="en-US" altLang="zh-CN" sz="2000" b="0" i="0" u="none" strike="noStrike" baseline="0" dirty="0">
                    <a:effectLst/>
                  </a:rPr>
                  <a:t> into generated sample </a:t>
                </a:r>
                <a14:m>
                  <m:oMath xmlns:m="http://schemas.openxmlformats.org/officeDocument/2006/math">
                    <m:r>
                      <a:rPr lang="en-US" altLang="zh-CN" sz="2000" b="0" i="0" u="none" strike="noStrike" baseline="0" smtClean="0">
                        <a:effectLst/>
                        <a:latin typeface="Cambria Math" panose="02040503050406030204" pitchFamily="18" charset="0"/>
                      </a:rPr>
                      <m:t>𝐺</m:t>
                    </m:r>
                    <m:d>
                      <m:dPr>
                        <m:ctrlPr>
                          <a:rPr lang="en-US" altLang="zh-CN" sz="2000" b="0" i="1" u="none" strike="noStrike" baseline="0" smtClean="0">
                            <a:solidFill>
                              <a:srgbClr val="836967"/>
                            </a:solidFill>
                            <a:effectLst/>
                            <a:latin typeface="Cambria Math" panose="02040503050406030204" pitchFamily="18" charset="0"/>
                          </a:rPr>
                        </m:ctrlPr>
                      </m:dPr>
                      <m:e>
                        <m:r>
                          <a:rPr lang="en-US" altLang="zh-CN" sz="2000" b="0" i="0" u="none" strike="noStrike" baseline="0" smtClean="0">
                            <a:effectLst/>
                            <a:latin typeface="Cambria Math" panose="02040503050406030204" pitchFamily="18" charset="0"/>
                          </a:rPr>
                          <m:t>𝑧</m:t>
                        </m:r>
                      </m:e>
                    </m:d>
                    <m:r>
                      <a:rPr lang="en-US" altLang="zh-CN" sz="2000" b="0" i="0" u="none" strike="noStrike" baseline="0" smtClean="0">
                        <a:effectLst/>
                        <a:latin typeface="Cambria Math" panose="02040503050406030204" pitchFamily="18" charset="0"/>
                      </a:rPr>
                      <m:t>.</m:t>
                    </m:r>
                  </m:oMath>
                </a14:m>
                <a:r>
                  <a:rPr lang="en-US" altLang="zh-CN" sz="2000" b="0" i="0" u="none" strike="noStrike" baseline="0" dirty="0">
                    <a:effectLst/>
                  </a:rPr>
                  <a:t> and </a:t>
                </a:r>
                <a14:m>
                  <m:oMath xmlns:m="http://schemas.openxmlformats.org/officeDocument/2006/math">
                    <m:r>
                      <a:rPr lang="en-US" altLang="zh-CN" sz="2000" b="0" i="0" u="none" strike="noStrike" baseline="0" smtClean="0">
                        <a:effectLst/>
                        <a:latin typeface="Cambria Math" panose="02040503050406030204" pitchFamily="18" charset="0"/>
                      </a:rPr>
                      <m:t>𝐷</m:t>
                    </m:r>
                    <m:d>
                      <m:dPr>
                        <m:ctrlPr>
                          <a:rPr lang="en-US" altLang="zh-CN" sz="2000" b="0" i="1" u="none" strike="noStrike" baseline="0" smtClean="0">
                            <a:solidFill>
                              <a:srgbClr val="836967"/>
                            </a:solidFill>
                            <a:effectLst/>
                            <a:latin typeface="Cambria Math" panose="02040503050406030204" pitchFamily="18" charset="0"/>
                          </a:rPr>
                        </m:ctrlPr>
                      </m:dPr>
                      <m:e>
                        <m:r>
                          <a:rPr lang="en-US" altLang="zh-CN" sz="2000" b="0" i="0" u="none" strike="noStrike" baseline="0" smtClean="0">
                            <a:effectLst/>
                            <a:latin typeface="Cambria Math" panose="02040503050406030204" pitchFamily="18" charset="0"/>
                          </a:rPr>
                          <m:t>𝑥</m:t>
                        </m:r>
                      </m:e>
                    </m:d>
                    <m:r>
                      <a:rPr lang="en-US" altLang="zh-CN" sz="2000" b="0" i="0" u="none" strike="noStrike" baseline="0" smtClean="0">
                        <a:effectLst/>
                        <a:latin typeface="Cambria Math" panose="02040503050406030204" pitchFamily="18" charset="0"/>
                      </a:rPr>
                      <m:t>:</m:t>
                    </m:r>
                    <m:sSup>
                      <m:sSupPr>
                        <m:ctrlPr>
                          <a:rPr lang="en-US" altLang="zh-CN" sz="2000" b="0" i="1" u="none" strike="noStrike" baseline="0" smtClean="0">
                            <a:solidFill>
                              <a:srgbClr val="836967"/>
                            </a:solidFill>
                            <a:effectLst/>
                            <a:latin typeface="Cambria Math" panose="02040503050406030204" pitchFamily="18" charset="0"/>
                          </a:rPr>
                        </m:ctrlPr>
                      </m:sSupPr>
                      <m:e>
                        <m:r>
                          <a:rPr lang="en-US" altLang="zh-CN" sz="2000" b="0" i="0" u="none" strike="noStrike" baseline="0" smtClean="0">
                            <a:effectLst/>
                            <a:latin typeface="Cambria Math" panose="02040503050406030204" pitchFamily="18" charset="0"/>
                          </a:rPr>
                          <m:t>𝑅</m:t>
                        </m:r>
                      </m:e>
                      <m:sup>
                        <m:r>
                          <a:rPr lang="en-US" altLang="zh-CN" sz="2000" b="0" i="0" u="none" strike="noStrike" baseline="0" smtClean="0">
                            <a:effectLst/>
                            <a:latin typeface="Cambria Math" panose="02040503050406030204" pitchFamily="18" charset="0"/>
                          </a:rPr>
                          <m:t>𝑛</m:t>
                        </m:r>
                      </m:sup>
                    </m:sSup>
                    <m:r>
                      <a:rPr lang="en-US" altLang="zh-CN" sz="2000" b="0" i="0" u="none" strike="noStrike" baseline="0" smtClean="0">
                        <a:effectLst/>
                        <a:latin typeface="Cambria Math" panose="02040503050406030204" pitchFamily="18" charset="0"/>
                      </a:rPr>
                      <m:t>→</m:t>
                    </m:r>
                    <m:d>
                      <m:dPr>
                        <m:begChr m:val="["/>
                        <m:endChr m:val="]"/>
                        <m:ctrlPr>
                          <a:rPr lang="en-US" altLang="zh-CN" sz="2000" b="0" i="1" u="none" strike="noStrike" baseline="0" smtClean="0">
                            <a:solidFill>
                              <a:srgbClr val="836967"/>
                            </a:solidFill>
                            <a:effectLst/>
                            <a:latin typeface="Cambria Math" panose="02040503050406030204" pitchFamily="18" charset="0"/>
                          </a:rPr>
                        </m:ctrlPr>
                      </m:dPr>
                      <m:e>
                        <m:r>
                          <a:rPr lang="en-US" altLang="zh-CN" sz="2000" b="0" i="0" u="none" strike="noStrike" baseline="0" smtClean="0">
                            <a:effectLst/>
                            <a:latin typeface="Cambria Math" panose="02040503050406030204" pitchFamily="18" charset="0"/>
                          </a:rPr>
                          <m:t>0,1</m:t>
                        </m:r>
                      </m:e>
                    </m:d>
                    <m:r>
                      <a:rPr lang="en-US" altLang="zh-CN" sz="2000" b="0" i="1" u="none" strike="noStrike" baseline="0" smtClean="0">
                        <a:effectLst/>
                        <a:latin typeface="Cambria Math" panose="02040503050406030204" pitchFamily="18" charset="0"/>
                      </a:rPr>
                      <m:t>, </m:t>
                    </m:r>
                  </m:oMath>
                </a14:m>
                <a:r>
                  <a:rPr lang="en-US" altLang="zh-CN" sz="2000" b="0" i="0" u="none" strike="noStrike" dirty="0">
                    <a:effectLst/>
                  </a:rPr>
                  <a:t> which tries to tell  </a:t>
                </a:r>
                <a14:m>
                  <m:oMath xmlns:m="http://schemas.openxmlformats.org/officeDocument/2006/math">
                    <m:r>
                      <a:rPr lang="en-US" altLang="zh-CN" sz="2000" b="0" i="0" u="none" strike="noStrike" smtClean="0">
                        <a:effectLst/>
                        <a:latin typeface="Cambria Math" panose="02040503050406030204" pitchFamily="18" charset="0"/>
                      </a:rPr>
                      <m:t>𝐺</m:t>
                    </m:r>
                    <m:d>
                      <m:dPr>
                        <m:ctrlPr>
                          <a:rPr lang="en-US" altLang="zh-CN" sz="2000" b="0" i="1" u="none" strike="noStrike" smtClean="0">
                            <a:solidFill>
                              <a:srgbClr val="836967"/>
                            </a:solidFill>
                            <a:effectLst/>
                            <a:latin typeface="Cambria Math" panose="02040503050406030204" pitchFamily="18" charset="0"/>
                          </a:rPr>
                        </m:ctrlPr>
                      </m:dPr>
                      <m:e>
                        <m:r>
                          <a:rPr lang="en-US" altLang="zh-CN" sz="2000" b="0" i="0" u="none" strike="noStrike" smtClean="0">
                            <a:effectLst/>
                            <a:latin typeface="Cambria Math" panose="02040503050406030204" pitchFamily="18" charset="0"/>
                          </a:rPr>
                          <m:t>𝑧</m:t>
                        </m:r>
                      </m:e>
                    </m:d>
                  </m:oMath>
                </a14:m>
                <a:r>
                  <a:rPr lang="en-US" altLang="zh-CN" sz="2000" b="0" i="0" u="none" strike="noStrike" dirty="0">
                    <a:effectLst/>
                  </a:rPr>
                  <a:t> and training samples of distribution </a:t>
                </a:r>
                <a14:m>
                  <m:oMath xmlns:m="http://schemas.openxmlformats.org/officeDocument/2006/math">
                    <m:r>
                      <a:rPr lang="zh-CN" altLang="en-US" sz="2000" i="1" dirty="0" smtClean="0">
                        <a:effectLst/>
                        <a:latin typeface="Cambria Math" panose="02040503050406030204" pitchFamily="18" charset="0"/>
                      </a:rPr>
                      <m:t>𝜇</m:t>
                    </m:r>
                  </m:oMath>
                </a14:m>
                <a:r>
                  <a:rPr lang="en-US" sz="2000" dirty="0">
                    <a:effectLst/>
                  </a:rPr>
                  <a:t> apart. </a:t>
                </a:r>
                <a14:m>
                  <m:oMath xmlns:m="http://schemas.openxmlformats.org/officeDocument/2006/math">
                    <m:r>
                      <a:rPr lang="zh-CN" altLang="en-US" sz="2000" i="1" dirty="0" smtClean="0">
                        <a:effectLst/>
                        <a:latin typeface="Cambria Math" panose="02040503050406030204" pitchFamily="18" charset="0"/>
                      </a:rPr>
                      <m:t>𝑥</m:t>
                    </m:r>
                  </m:oMath>
                </a14:m>
                <a:r>
                  <a:rPr lang="en-US" sz="2000" dirty="0">
                    <a:effectLst/>
                  </a:rPr>
                  <a:t> here can both be real images from training samples,  with label 1, and fake images created by </a:t>
                </a:r>
                <a14:m>
                  <m:oMath xmlns:m="http://schemas.openxmlformats.org/officeDocument/2006/math">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𝑧</m:t>
                        </m:r>
                      </m:e>
                    </m:d>
                  </m:oMath>
                </a14:m>
                <a:r>
                  <a:rPr lang="en-US" sz="2000" dirty="0">
                    <a:effectLst/>
                  </a:rPr>
                  <a:t>, with label 0.</a:t>
                </a:r>
              </a:p>
              <a:p>
                <a:pPr>
                  <a:lnSpc>
                    <a:spcPct val="114000"/>
                  </a:lnSpc>
                  <a:spcBef>
                    <a:spcPts val="0"/>
                  </a:spcBef>
                </a:pPr>
                <a:r>
                  <a:rPr lang="en-US" sz="2000" dirty="0"/>
                  <a:t>    For generator, it wants to maximize </a:t>
                </a:r>
                <a14:m>
                  <m:oMath xmlns:m="http://schemas.openxmlformats.org/officeDocument/2006/math">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𝑧</m:t>
                            </m:r>
                          </m:e>
                        </m:d>
                      </m:e>
                    </m:d>
                  </m:oMath>
                </a14:m>
                <a:r>
                  <a:rPr lang="en-US" sz="2000" dirty="0">
                    <a:effectLst/>
                  </a:rPr>
                  <a:t> while the discriminator wants to maximize </a:t>
                </a:r>
                <a14:m>
                  <m:oMath xmlns:m="http://schemas.openxmlformats.org/officeDocument/2006/math">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𝑥</m:t>
                        </m:r>
                      </m:e>
                    </m:d>
                  </m:oMath>
                </a14:m>
                <a:r>
                  <a:rPr lang="en-US" sz="2000" dirty="0">
                    <a:effectLst/>
                  </a:rPr>
                  <a:t> and minimize </a:t>
                </a:r>
                <a14:m>
                  <m:oMath xmlns:m="http://schemas.openxmlformats.org/officeDocument/2006/math">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𝑧</m:t>
                            </m:r>
                          </m:e>
                        </m:d>
                      </m:e>
                    </m:d>
                  </m:oMath>
                </a14:m>
                <a:r>
                  <a:rPr lang="en-US" sz="2000" dirty="0">
                    <a:effectLst/>
                  </a:rPr>
                  <a:t>. The loss function  at a single sample of generator is </a:t>
                </a:r>
                <a14:m>
                  <m:oMath xmlns:m="http://schemas.openxmlformats.org/officeDocument/2006/math">
                    <m:func>
                      <m:funcPr>
                        <m:ctrlPr>
                          <a:rPr lang="en-US" altLang="zh-CN" sz="2000" i="1" dirty="0" smtClean="0">
                            <a:effectLst/>
                            <a:latin typeface="Cambria Math" panose="02040503050406030204" pitchFamily="18" charset="0"/>
                          </a:rPr>
                        </m:ctrlPr>
                      </m:funcPr>
                      <m:fName>
                        <m:r>
                          <m:rPr>
                            <m:sty m:val="p"/>
                          </m:rPr>
                          <a:rPr lang="en-US" altLang="zh-CN" sz="2000" i="0" dirty="0" smtClean="0">
                            <a:effectLst/>
                            <a:latin typeface="Cambria Math" panose="02040503050406030204" pitchFamily="18" charset="0"/>
                          </a:rPr>
                          <m:t>log</m:t>
                        </m:r>
                      </m:fName>
                      <m:e>
                        <m:d>
                          <m:dPr>
                            <m:ctrlPr>
                              <a:rPr lang="en-US" altLang="zh-CN" sz="2000" i="1" dirty="0" smtClean="0">
                                <a:solidFill>
                                  <a:srgbClr val="836967"/>
                                </a:solidFill>
                                <a:effectLst/>
                                <a:latin typeface="Cambria Math" panose="02040503050406030204" pitchFamily="18" charset="0"/>
                              </a:rPr>
                            </m:ctrlPr>
                          </m:dPr>
                          <m:e>
                            <m:r>
                              <a:rPr lang="en-US" altLang="zh-CN" sz="2000" i="0" dirty="0" smtClean="0">
                                <a:effectLst/>
                                <a:latin typeface="Cambria Math" panose="02040503050406030204" pitchFamily="18" charset="0"/>
                              </a:rPr>
                              <m:t>1−</m:t>
                            </m:r>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𝑧</m:t>
                                    </m:r>
                                  </m:e>
                                </m:d>
                              </m:e>
                            </m:d>
                          </m:e>
                        </m:d>
                      </m:e>
                    </m:func>
                  </m:oMath>
                </a14:m>
                <a:r>
                  <a:rPr lang="en-US" sz="2000" dirty="0">
                    <a:effectLst/>
                  </a:rPr>
                  <a:t> , total loss of generator is </a:t>
                </a:r>
                <a14:m>
                  <m:oMath xmlns:m="http://schemas.openxmlformats.org/officeDocument/2006/math">
                    <m:sSub>
                      <m:sSubPr>
                        <m:ctrlPr>
                          <a:rPr lang="en-US" altLang="zh-CN" sz="2000" i="1" dirty="0">
                            <a:solidFill>
                              <a:srgbClr val="836967"/>
                            </a:solidFill>
                            <a:latin typeface="Cambria Math" panose="02040503050406030204" pitchFamily="18" charset="0"/>
                          </a:rPr>
                        </m:ctrlPr>
                      </m:sSubPr>
                      <m:e>
                        <m:r>
                          <a:rPr lang="zh-CN" altLang="en-US" sz="2000" i="1" dirty="0">
                            <a:latin typeface="Cambria Math" panose="02040503050406030204" pitchFamily="18" charset="0"/>
                          </a:rPr>
                          <m:t>𝐿</m:t>
                        </m:r>
                      </m:e>
                      <m:sub>
                        <m:r>
                          <a:rPr lang="zh-CN" altLang="en-US" sz="2000" i="1" dirty="0">
                            <a:latin typeface="Cambria Math" panose="02040503050406030204" pitchFamily="18" charset="0"/>
                          </a:rPr>
                          <m:t>𝐺</m:t>
                        </m:r>
                      </m:sub>
                    </m:sSub>
                    <m:r>
                      <a:rPr lang="en-US" altLang="zh-CN" sz="2000" dirty="0">
                        <a:latin typeface="Cambria Math" panose="02040503050406030204" pitchFamily="18" charset="0"/>
                      </a:rPr>
                      <m:t>=</m:t>
                    </m:r>
                  </m:oMath>
                </a14:m>
                <a:r>
                  <a:rPr lang="en-US" sz="2000" dirty="0">
                    <a:effectLst/>
                  </a:rPr>
                  <a:t> </a:t>
                </a:r>
                <a14:m>
                  <m:oMath xmlns:m="http://schemas.openxmlformats.org/officeDocument/2006/math">
                    <m:f>
                      <m:fPr>
                        <m:ctrlPr>
                          <a:rPr lang="en-US" altLang="zh-CN" sz="2000" i="1" dirty="0" smtClean="0">
                            <a:solidFill>
                              <a:srgbClr val="836967"/>
                            </a:solidFill>
                            <a:effectLst/>
                            <a:latin typeface="Cambria Math" panose="02040503050406030204" pitchFamily="18" charset="0"/>
                          </a:rPr>
                        </m:ctrlPr>
                      </m:fPr>
                      <m:num>
                        <m:r>
                          <a:rPr lang="en-US" altLang="zh-CN" sz="2000" dirty="0" smtClean="0">
                            <a:effectLst/>
                            <a:latin typeface="Cambria Math" panose="02040503050406030204" pitchFamily="18" charset="0"/>
                          </a:rPr>
                          <m:t>1</m:t>
                        </m:r>
                      </m:num>
                      <m:den>
                        <m:r>
                          <a:rPr lang="zh-CN" altLang="en-US" sz="2000" i="1" dirty="0" smtClean="0">
                            <a:effectLst/>
                            <a:latin typeface="Cambria Math" panose="02040503050406030204" pitchFamily="18" charset="0"/>
                          </a:rPr>
                          <m:t>𝑛</m:t>
                        </m:r>
                      </m:den>
                    </m:f>
                    <m:nary>
                      <m:naryPr>
                        <m:chr m:val="∑"/>
                        <m:limLoc m:val="undOvr"/>
                        <m:grow m:val="on"/>
                        <m:ctrlPr>
                          <a:rPr lang="en-US" altLang="zh-CN" sz="2000" i="1" dirty="0" smtClean="0">
                            <a:effectLst/>
                            <a:latin typeface="Cambria Math" panose="02040503050406030204" pitchFamily="18" charset="0"/>
                          </a:rPr>
                        </m:ctrlPr>
                      </m:naryPr>
                      <m:sub>
                        <m:r>
                          <a:rPr lang="zh-CN" altLang="en-US" sz="2000" i="1" dirty="0" smtClean="0">
                            <a:effectLst/>
                            <a:latin typeface="Cambria Math" panose="02040503050406030204" pitchFamily="18" charset="0"/>
                          </a:rPr>
                          <m:t>𝑖</m:t>
                        </m:r>
                        <m:r>
                          <a:rPr lang="en-US" altLang="zh-CN" sz="2000" i="0" dirty="0" smtClean="0">
                            <a:effectLst/>
                            <a:latin typeface="Cambria Math" panose="02040503050406030204" pitchFamily="18" charset="0"/>
                          </a:rPr>
                          <m:t>=1</m:t>
                        </m:r>
                      </m:sub>
                      <m:sup>
                        <m:r>
                          <a:rPr lang="zh-CN" altLang="en-US" sz="2000" i="1" dirty="0" smtClean="0">
                            <a:effectLst/>
                            <a:latin typeface="Cambria Math" panose="02040503050406030204" pitchFamily="18" charset="0"/>
                          </a:rPr>
                          <m:t>𝑚</m:t>
                        </m:r>
                      </m:sup>
                      <m:e>
                        <m:func>
                          <m:funcPr>
                            <m:ctrlPr>
                              <a:rPr lang="en-US" altLang="zh-CN" sz="2000" i="1" dirty="0" smtClean="0">
                                <a:effectLst/>
                                <a:latin typeface="Cambria Math" panose="02040503050406030204" pitchFamily="18" charset="0"/>
                              </a:rPr>
                            </m:ctrlPr>
                          </m:funcPr>
                          <m:fName>
                            <m:r>
                              <m:rPr>
                                <m:sty m:val="p"/>
                              </m:rPr>
                              <a:rPr lang="en-US" altLang="zh-CN" sz="2000" i="0" dirty="0" smtClean="0">
                                <a:effectLst/>
                                <a:latin typeface="Cambria Math" panose="02040503050406030204" pitchFamily="18" charset="0"/>
                              </a:rPr>
                              <m:t>log</m:t>
                            </m:r>
                          </m:fName>
                          <m:e>
                            <m:d>
                              <m:dPr>
                                <m:ctrlPr>
                                  <a:rPr lang="en-US" altLang="zh-CN" sz="2000" i="1" dirty="0" smtClean="0">
                                    <a:solidFill>
                                      <a:srgbClr val="836967"/>
                                    </a:solidFill>
                                    <a:effectLst/>
                                    <a:latin typeface="Cambria Math" panose="02040503050406030204" pitchFamily="18" charset="0"/>
                                  </a:rPr>
                                </m:ctrlPr>
                              </m:dPr>
                              <m:e>
                                <m:r>
                                  <a:rPr lang="en-US" altLang="zh-CN" sz="2000" i="0" dirty="0" smtClean="0">
                                    <a:effectLst/>
                                    <a:latin typeface="Cambria Math" panose="02040503050406030204" pitchFamily="18" charset="0"/>
                                  </a:rPr>
                                  <m:t>1−</m:t>
                                </m:r>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sSub>
                                          <m:sSubPr>
                                            <m:ctrlPr>
                                              <a:rPr lang="en-US" altLang="zh-CN" sz="2000" i="1" dirty="0" smtClean="0">
                                                <a:solidFill>
                                                  <a:srgbClr val="836967"/>
                                                </a:solidFill>
                                                <a:effectLst/>
                                                <a:latin typeface="Cambria Math" panose="02040503050406030204" pitchFamily="18" charset="0"/>
                                              </a:rPr>
                                            </m:ctrlPr>
                                          </m:sSubPr>
                                          <m:e>
                                            <m:r>
                                              <a:rPr lang="zh-CN" altLang="en-US" sz="2000" i="1" dirty="0" smtClean="0">
                                                <a:effectLst/>
                                                <a:latin typeface="Cambria Math" panose="02040503050406030204" pitchFamily="18" charset="0"/>
                                              </a:rPr>
                                              <m:t>𝑧</m:t>
                                            </m:r>
                                          </m:e>
                                          <m:sub>
                                            <m:r>
                                              <a:rPr lang="zh-CN" altLang="en-US" sz="2000" i="1" dirty="0" smtClean="0">
                                                <a:effectLst/>
                                                <a:latin typeface="Cambria Math" panose="02040503050406030204" pitchFamily="18" charset="0"/>
                                              </a:rPr>
                                              <m:t>𝑖</m:t>
                                            </m:r>
                                          </m:sub>
                                        </m:sSub>
                                      </m:e>
                                    </m:d>
                                  </m:e>
                                </m:d>
                              </m:e>
                            </m:d>
                          </m:e>
                        </m:func>
                      </m:e>
                    </m:nary>
                  </m:oMath>
                </a14:m>
                <a:r>
                  <a:rPr lang="en-US" sz="2000" dirty="0">
                    <a:effectLst/>
                  </a:rPr>
                  <a:t>. Similarly, the total loss of discriminator is  </a:t>
                </a:r>
                <a14:m>
                  <m:oMath xmlns:m="http://schemas.openxmlformats.org/officeDocument/2006/math">
                    <m:sSub>
                      <m:sSubPr>
                        <m:ctrlPr>
                          <a:rPr lang="en-US" altLang="zh-CN" sz="2000" i="1" dirty="0" smtClean="0">
                            <a:solidFill>
                              <a:srgbClr val="836967"/>
                            </a:solidFill>
                            <a:latin typeface="Cambria Math" panose="02040503050406030204" pitchFamily="18" charset="0"/>
                          </a:rPr>
                        </m:ctrlPr>
                      </m:sSubPr>
                      <m:e>
                        <m:r>
                          <a:rPr lang="en-US" altLang="zh-CN" sz="2000" i="1" dirty="0">
                            <a:latin typeface="Cambria Math" panose="02040503050406030204" pitchFamily="18" charset="0"/>
                          </a:rPr>
                          <m:t>𝐿</m:t>
                        </m:r>
                      </m:e>
                      <m:sub>
                        <m:r>
                          <a:rPr lang="en-US" altLang="zh-CN" sz="2000" i="1" dirty="0">
                            <a:latin typeface="Cambria Math" panose="02040503050406030204" pitchFamily="18" charset="0"/>
                          </a:rPr>
                          <m:t>𝐷</m:t>
                        </m:r>
                      </m:sub>
                    </m:sSub>
                    <m:r>
                      <a:rPr lang="en-US" altLang="zh-CN" sz="2000" dirty="0">
                        <a:latin typeface="Cambria Math" panose="02040503050406030204" pitchFamily="18" charset="0"/>
                      </a:rPr>
                      <m:t>=</m:t>
                    </m:r>
                  </m:oMath>
                </a14:m>
                <a:r>
                  <a:rPr lang="en-US" sz="2000" dirty="0">
                    <a:effectLst/>
                  </a:rPr>
                  <a:t> </a:t>
                </a:r>
                <a14:m>
                  <m:oMath xmlns:m="http://schemas.openxmlformats.org/officeDocument/2006/math">
                    <m:f>
                      <m:fPr>
                        <m:ctrlPr>
                          <a:rPr lang="en-US" altLang="zh-CN" sz="2000" i="1" dirty="0" smtClean="0">
                            <a:solidFill>
                              <a:srgbClr val="836967"/>
                            </a:solidFill>
                            <a:effectLst/>
                            <a:latin typeface="Cambria Math" panose="02040503050406030204" pitchFamily="18" charset="0"/>
                          </a:rPr>
                        </m:ctrlPr>
                      </m:fPr>
                      <m:num>
                        <m:r>
                          <a:rPr lang="en-US" altLang="zh-CN" sz="2000" dirty="0" smtClean="0">
                            <a:effectLst/>
                            <a:latin typeface="Cambria Math" panose="02040503050406030204" pitchFamily="18" charset="0"/>
                          </a:rPr>
                          <m:t>1</m:t>
                        </m:r>
                      </m:num>
                      <m:den>
                        <m:r>
                          <a:rPr lang="zh-CN" altLang="en-US" sz="2000" i="1" dirty="0" smtClean="0">
                            <a:effectLst/>
                            <a:latin typeface="Cambria Math" panose="02040503050406030204" pitchFamily="18" charset="0"/>
                          </a:rPr>
                          <m:t>𝑚</m:t>
                        </m:r>
                      </m:den>
                    </m:f>
                    <m:nary>
                      <m:naryPr>
                        <m:chr m:val="∑"/>
                        <m:limLoc m:val="undOvr"/>
                        <m:grow m:val="on"/>
                        <m:ctrlPr>
                          <a:rPr lang="en-US" altLang="zh-CN" sz="2000" i="1" dirty="0" smtClean="0">
                            <a:effectLst/>
                            <a:latin typeface="Cambria Math" panose="02040503050406030204" pitchFamily="18" charset="0"/>
                          </a:rPr>
                        </m:ctrlPr>
                      </m:naryPr>
                      <m:sub>
                        <m:r>
                          <a:rPr lang="zh-CN" altLang="en-US" sz="2000" i="1" dirty="0" smtClean="0">
                            <a:effectLst/>
                            <a:latin typeface="Cambria Math" panose="02040503050406030204" pitchFamily="18" charset="0"/>
                          </a:rPr>
                          <m:t>𝑖</m:t>
                        </m:r>
                        <m:r>
                          <a:rPr lang="en-US" altLang="zh-CN" sz="2000" i="0" dirty="0" smtClean="0">
                            <a:effectLst/>
                            <a:latin typeface="Cambria Math" panose="02040503050406030204" pitchFamily="18" charset="0"/>
                          </a:rPr>
                          <m:t>=1</m:t>
                        </m:r>
                      </m:sub>
                      <m:sup>
                        <m:r>
                          <a:rPr lang="zh-CN" altLang="en-US" sz="2000" i="1" dirty="0" smtClean="0">
                            <a:effectLst/>
                            <a:latin typeface="Cambria Math" panose="02040503050406030204" pitchFamily="18" charset="0"/>
                          </a:rPr>
                          <m:t>𝑚</m:t>
                        </m:r>
                      </m:sup>
                      <m:e>
                        <m:func>
                          <m:funcPr>
                            <m:ctrlPr>
                              <a:rPr lang="en-US" altLang="zh-CN" sz="2000" i="1" dirty="0" smtClean="0">
                                <a:effectLst/>
                                <a:latin typeface="Cambria Math" panose="02040503050406030204" pitchFamily="18" charset="0"/>
                              </a:rPr>
                            </m:ctrlPr>
                          </m:funcPr>
                          <m:fName>
                            <m:r>
                              <m:rPr>
                                <m:sty m:val="p"/>
                              </m:rPr>
                              <a:rPr lang="en-US" altLang="zh-CN" sz="2000" i="0" dirty="0" smtClean="0">
                                <a:effectLst/>
                                <a:latin typeface="Cambria Math" panose="02040503050406030204" pitchFamily="18" charset="0"/>
                              </a:rPr>
                              <m:t>log</m:t>
                            </m:r>
                          </m:fName>
                          <m:e>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sSub>
                                  <m:sSubPr>
                                    <m:ctrlPr>
                                      <a:rPr lang="en-US" altLang="zh-CN" sz="2000" i="1" dirty="0" smtClean="0">
                                        <a:solidFill>
                                          <a:srgbClr val="836967"/>
                                        </a:solidFill>
                                        <a:effectLst/>
                                        <a:latin typeface="Cambria Math" panose="02040503050406030204" pitchFamily="18" charset="0"/>
                                      </a:rPr>
                                    </m:ctrlPr>
                                  </m:sSubPr>
                                  <m:e>
                                    <m:r>
                                      <a:rPr lang="zh-CN" altLang="en-US" sz="2000" i="1" dirty="0" smtClean="0">
                                        <a:effectLst/>
                                        <a:latin typeface="Cambria Math" panose="02040503050406030204" pitchFamily="18" charset="0"/>
                                      </a:rPr>
                                      <m:t>𝑥</m:t>
                                    </m:r>
                                  </m:e>
                                  <m:sub>
                                    <m:r>
                                      <a:rPr lang="zh-CN" altLang="en-US" sz="2000" i="1" dirty="0" smtClean="0">
                                        <a:effectLst/>
                                        <a:latin typeface="Cambria Math" panose="02040503050406030204" pitchFamily="18" charset="0"/>
                                      </a:rPr>
                                      <m:t>𝑖</m:t>
                                    </m:r>
                                  </m:sub>
                                </m:sSub>
                              </m:e>
                            </m:d>
                          </m:e>
                        </m:func>
                      </m:e>
                    </m:nary>
                    <m:r>
                      <a:rPr lang="en-US" altLang="zh-CN" sz="2000" i="0" dirty="0" smtClean="0">
                        <a:effectLst/>
                        <a:latin typeface="Cambria Math" panose="02040503050406030204" pitchFamily="18" charset="0"/>
                      </a:rPr>
                      <m:t>+</m:t>
                    </m:r>
                    <m:func>
                      <m:funcPr>
                        <m:ctrlPr>
                          <a:rPr lang="en-US" altLang="zh-CN" sz="2000" i="1" dirty="0" smtClean="0">
                            <a:effectLst/>
                            <a:latin typeface="Cambria Math" panose="02040503050406030204" pitchFamily="18" charset="0"/>
                          </a:rPr>
                        </m:ctrlPr>
                      </m:funcPr>
                      <m:fName>
                        <m:r>
                          <m:rPr>
                            <m:sty m:val="p"/>
                          </m:rPr>
                          <a:rPr lang="en-US" altLang="zh-CN" sz="2000" i="0" dirty="0" smtClean="0">
                            <a:effectLst/>
                            <a:latin typeface="Cambria Math" panose="02040503050406030204" pitchFamily="18" charset="0"/>
                          </a:rPr>
                          <m:t>log</m:t>
                        </m:r>
                      </m:fName>
                      <m:e>
                        <m:d>
                          <m:dPr>
                            <m:ctrlPr>
                              <a:rPr lang="en-US" altLang="zh-CN" sz="2000" i="1" dirty="0" smtClean="0">
                                <a:solidFill>
                                  <a:srgbClr val="836967"/>
                                </a:solidFill>
                                <a:effectLst/>
                                <a:latin typeface="Cambria Math" panose="02040503050406030204" pitchFamily="18" charset="0"/>
                              </a:rPr>
                            </m:ctrlPr>
                          </m:dPr>
                          <m:e>
                            <m:r>
                              <a:rPr lang="en-US" altLang="zh-CN" sz="2000" i="0" dirty="0" smtClean="0">
                                <a:effectLst/>
                                <a:latin typeface="Cambria Math" panose="02040503050406030204" pitchFamily="18" charset="0"/>
                              </a:rPr>
                              <m:t>1−</m:t>
                            </m:r>
                            <m:r>
                              <a:rPr lang="zh-CN" altLang="en-US" sz="2000" i="1" dirty="0" smtClean="0">
                                <a:effectLst/>
                                <a:latin typeface="Cambria Math" panose="02040503050406030204" pitchFamily="18" charset="0"/>
                              </a:rPr>
                              <m:t>𝐷</m:t>
                            </m:r>
                            <m:d>
                              <m:dPr>
                                <m:ctrlPr>
                                  <a:rPr lang="en-US" altLang="zh-CN" sz="2000" i="1" dirty="0" smtClean="0">
                                    <a:solidFill>
                                      <a:srgbClr val="836967"/>
                                    </a:solidFill>
                                    <a:effectLst/>
                                    <a:latin typeface="Cambria Math" panose="02040503050406030204" pitchFamily="18" charset="0"/>
                                  </a:rPr>
                                </m:ctrlPr>
                              </m:dPr>
                              <m:e>
                                <m:r>
                                  <a:rPr lang="zh-CN" altLang="en-US" sz="2000" i="1" dirty="0" smtClean="0">
                                    <a:effectLst/>
                                    <a:latin typeface="Cambria Math" panose="02040503050406030204" pitchFamily="18" charset="0"/>
                                  </a:rPr>
                                  <m:t>𝐺</m:t>
                                </m:r>
                                <m:d>
                                  <m:dPr>
                                    <m:ctrlPr>
                                      <a:rPr lang="en-US" altLang="zh-CN" sz="2000" i="1" dirty="0" smtClean="0">
                                        <a:solidFill>
                                          <a:srgbClr val="836967"/>
                                        </a:solidFill>
                                        <a:effectLst/>
                                        <a:latin typeface="Cambria Math" panose="02040503050406030204" pitchFamily="18" charset="0"/>
                                      </a:rPr>
                                    </m:ctrlPr>
                                  </m:dPr>
                                  <m:e>
                                    <m:sSub>
                                      <m:sSubPr>
                                        <m:ctrlPr>
                                          <a:rPr lang="en-US" altLang="zh-CN" sz="2000" i="1" dirty="0" smtClean="0">
                                            <a:solidFill>
                                              <a:srgbClr val="836967"/>
                                            </a:solidFill>
                                            <a:effectLst/>
                                            <a:latin typeface="Cambria Math" panose="02040503050406030204" pitchFamily="18" charset="0"/>
                                          </a:rPr>
                                        </m:ctrlPr>
                                      </m:sSubPr>
                                      <m:e>
                                        <m:r>
                                          <a:rPr lang="zh-CN" altLang="en-US" sz="2000" i="1" dirty="0" smtClean="0">
                                            <a:effectLst/>
                                            <a:latin typeface="Cambria Math" panose="02040503050406030204" pitchFamily="18" charset="0"/>
                                          </a:rPr>
                                          <m:t>𝑧</m:t>
                                        </m:r>
                                      </m:e>
                                      <m:sub>
                                        <m:r>
                                          <a:rPr lang="zh-CN" altLang="en-US" sz="2000" i="1" dirty="0" smtClean="0">
                                            <a:effectLst/>
                                            <a:latin typeface="Cambria Math" panose="02040503050406030204" pitchFamily="18" charset="0"/>
                                          </a:rPr>
                                          <m:t>𝑖</m:t>
                                        </m:r>
                                      </m:sub>
                                    </m:sSub>
                                  </m:e>
                                </m:d>
                              </m:e>
                            </m:d>
                          </m:e>
                        </m:d>
                      </m:e>
                    </m:func>
                  </m:oMath>
                </a14:m>
                <a:r>
                  <a:rPr lang="en-US" sz="2000" dirty="0">
                    <a:effectLst/>
                  </a:rPr>
                  <a:t>. The problem is hence a min-max game : minimize  </a:t>
                </a:r>
                <a14:m>
                  <m:oMath xmlns:m="http://schemas.openxmlformats.org/officeDocument/2006/math">
                    <m:r>
                      <a:rPr lang="zh-CN" altLang="en-US" sz="2000" i="1" dirty="0" smtClean="0">
                        <a:effectLst/>
                        <a:latin typeface="Cambria Math" panose="02040503050406030204" pitchFamily="18" charset="0"/>
                      </a:rPr>
                      <m:t>𝐺</m:t>
                    </m:r>
                    <m:r>
                      <a:rPr lang="en-US" altLang="zh-CN" sz="2000" b="0" i="1" dirty="0" smtClean="0">
                        <a:effectLst/>
                        <a:latin typeface="Cambria Math" panose="02040503050406030204" pitchFamily="18" charset="0"/>
                      </a:rPr>
                      <m:t> </m:t>
                    </m:r>
                  </m:oMath>
                </a14:m>
                <a:r>
                  <a:rPr lang="en-US" sz="2000" dirty="0">
                    <a:effectLst/>
                  </a:rPr>
                  <a:t> and maximize </a:t>
                </a:r>
                <a14:m>
                  <m:oMath xmlns:m="http://schemas.openxmlformats.org/officeDocument/2006/math">
                    <m:r>
                      <a:rPr lang="zh-CN" altLang="en-US" sz="2000" i="1" dirty="0" smtClean="0">
                        <a:effectLst/>
                        <a:latin typeface="Cambria Math" panose="02040503050406030204" pitchFamily="18" charset="0"/>
                      </a:rPr>
                      <m:t>𝐷</m:t>
                    </m:r>
                    <m:r>
                      <a:rPr lang="en-US" altLang="zh-CN" sz="2000" b="0" i="0" dirty="0" smtClean="0">
                        <a:effectLst/>
                        <a:latin typeface="Cambria Math" panose="02040503050406030204" pitchFamily="18" charset="0"/>
                      </a:rPr>
                      <m:t>. </m:t>
                    </m:r>
                  </m:oMath>
                </a14:m>
                <a:r>
                  <a:rPr lang="en-US" altLang="zh-CN" sz="2000" dirty="0">
                    <a:effectLst/>
                  </a:rPr>
                  <a:t> The solution is a tuple of parameters, </a:t>
                </a:r>
                <a14:m>
                  <m:oMath xmlns:m="http://schemas.openxmlformats.org/officeDocument/2006/math">
                    <m:d>
                      <m:dPr>
                        <m:ctrlPr>
                          <a:rPr lang="en-US" altLang="zh-CN" sz="2000" i="1" dirty="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zh-CN" altLang="en-US"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zh-CN" altLang="en-US" sz="2000" i="1" dirty="0">
                                    <a:effectLst/>
                                    <a:latin typeface="Cambria Math" panose="02040503050406030204" pitchFamily="18" charset="0"/>
                                  </a:rPr>
                                  <m:t>𝐷</m:t>
                                </m:r>
                              </m:e>
                            </m:d>
                          </m:sup>
                        </m:sSup>
                        <m:r>
                          <a:rPr lang="en-US" altLang="zh-CN" sz="200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zh-CN" altLang="en-US"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zh-CN" altLang="en-US" sz="2000" i="1" dirty="0">
                                    <a:effectLst/>
                                    <a:latin typeface="Cambria Math" panose="02040503050406030204" pitchFamily="18" charset="0"/>
                                  </a:rPr>
                                  <m:t>𝐺</m:t>
                                </m:r>
                              </m:e>
                            </m:d>
                          </m:sup>
                        </m:sSup>
                      </m:e>
                    </m:d>
                  </m:oMath>
                </a14:m>
                <a:r>
                  <a:rPr lang="en-US" altLang="zh-CN" sz="2000" dirty="0">
                    <a:effectLst/>
                  </a:rPr>
                  <a:t>, a Nash equilibrium . </a:t>
                </a:r>
              </a:p>
              <a:p>
                <a:pPr>
                  <a:lnSpc>
                    <a:spcPct val="114000"/>
                  </a:lnSpc>
                  <a:spcBef>
                    <a:spcPts val="0"/>
                  </a:spcBef>
                </a:pPr>
                <a:endParaRPr lang="en-US" altLang="zh-CN" sz="2000" dirty="0">
                  <a:effectLst/>
                </a:endParaRPr>
              </a:p>
              <a:p>
                <a:pPr>
                  <a:lnSpc>
                    <a:spcPct val="114000"/>
                  </a:lnSpc>
                  <a:spcBef>
                    <a:spcPts val="0"/>
                  </a:spcBef>
                </a:pPr>
                <a:r>
                  <a:rPr lang="en-US" altLang="zh-CN" sz="2000" dirty="0">
                    <a:effectLst/>
                  </a:rPr>
                  <a:t>    Vanilla GAN Algorithm Minibatch stochastic gradient descent training of generative adversarial nets. </a:t>
                </a:r>
              </a:p>
              <a:p>
                <a:pPr>
                  <a:lnSpc>
                    <a:spcPct val="114000"/>
                  </a:lnSpc>
                  <a:spcBef>
                    <a:spcPts val="0"/>
                  </a:spcBef>
                </a:pPr>
                <a:r>
                  <a:rPr lang="en-US" altLang="zh-CN" sz="2000" dirty="0"/>
                  <a:t>    </a:t>
                </a:r>
                <a:r>
                  <a:rPr lang="en-US" altLang="zh-CN" sz="2000" dirty="0">
                    <a:effectLst/>
                  </a:rPr>
                  <a:t>The number of steps to apply to the discriminator, k, is a hyperparameter. k = 1</a:t>
                </a:r>
              </a:p>
              <a:p>
                <a:pPr>
                  <a:lnSpc>
                    <a:spcPct val="114000"/>
                  </a:lnSpc>
                  <a:spcBef>
                    <a:spcPts val="0"/>
                  </a:spcBef>
                </a:pPr>
                <a:r>
                  <a:rPr lang="en-US" altLang="zh-CN" sz="2000" dirty="0">
                    <a:effectLst/>
                  </a:rPr>
                  <a:t>    </a:t>
                </a:r>
              </a:p>
              <a:p>
                <a:pPr>
                  <a:lnSpc>
                    <a:spcPct val="114000"/>
                  </a:lnSpc>
                  <a:spcBef>
                    <a:spcPts val="0"/>
                  </a:spcBef>
                </a:pPr>
                <a:r>
                  <a:rPr lang="en-US" altLang="zh-CN" sz="2000" dirty="0"/>
                  <a:t>     </a:t>
                </a:r>
                <a:r>
                  <a:rPr lang="en-US" altLang="zh-CN" sz="2000" dirty="0">
                    <a:effectLst/>
                  </a:rPr>
                  <a:t>for number of training iterations (epochs) do</a:t>
                </a:r>
              </a:p>
              <a:p>
                <a:pPr>
                  <a:lnSpc>
                    <a:spcPct val="114000"/>
                  </a:lnSpc>
                  <a:spcBef>
                    <a:spcPts val="0"/>
                  </a:spcBef>
                </a:pPr>
                <a:r>
                  <a:rPr lang="en-US" altLang="zh-CN" sz="2000" dirty="0">
                    <a:effectLst/>
                  </a:rPr>
                  <a:t>        for k steps do</a:t>
                </a:r>
              </a:p>
              <a:p>
                <a:pPr>
                  <a:lnSpc>
                    <a:spcPct val="114000"/>
                  </a:lnSpc>
                  <a:spcBef>
                    <a:spcPts val="0"/>
                  </a:spcBef>
                </a:pPr>
                <a:r>
                  <a:rPr lang="en-US" altLang="zh-CN" sz="2000" dirty="0">
                    <a:effectLst/>
                  </a:rPr>
                  <a:t>             Sample minibatch of m noise samples </a:t>
                </a:r>
                <a14:m>
                  <m:oMath xmlns:m="http://schemas.openxmlformats.org/officeDocument/2006/math">
                    <m:d>
                      <m:dPr>
                        <m:begChr m:val="{"/>
                        <m:endChr m:val="}"/>
                        <m:ctrlPr>
                          <a:rPr lang="en-US" altLang="zh-CN" sz="2000" i="1" dirty="0" smtClean="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𝑧</m:t>
                            </m:r>
                          </m:e>
                          <m:sup>
                            <m:d>
                              <m:dPr>
                                <m:ctrlPr>
                                  <a:rPr lang="en-US" altLang="zh-CN" sz="2000" i="1" dirty="0">
                                    <a:solidFill>
                                      <a:srgbClr val="836967"/>
                                    </a:solidFill>
                                    <a:effectLst/>
                                    <a:latin typeface="Cambria Math" panose="02040503050406030204" pitchFamily="18" charset="0"/>
                                  </a:rPr>
                                </m:ctrlPr>
                              </m:dPr>
                              <m:e>
                                <m:r>
                                  <a:rPr lang="en-US" altLang="zh-CN" sz="2000" i="0" dirty="0">
                                    <a:effectLst/>
                                    <a:latin typeface="Cambria Math" panose="02040503050406030204" pitchFamily="18" charset="0"/>
                                  </a:rPr>
                                  <m:t>1</m:t>
                                </m:r>
                              </m:e>
                            </m:d>
                          </m:sup>
                        </m:sSup>
                        <m:r>
                          <a:rPr lang="en-US" altLang="zh-CN" sz="2000" i="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𝑧</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𝑚</m:t>
                                </m:r>
                              </m:e>
                            </m:d>
                          </m:sup>
                        </m:sSup>
                      </m:e>
                    </m:d>
                  </m:oMath>
                </a14:m>
                <a:r>
                  <a:rPr lang="en-US" altLang="zh-CN" sz="2000" dirty="0">
                    <a:effectLst/>
                  </a:rPr>
                  <a:t> from noise data </a:t>
                </a:r>
                <a14:m>
                  <m:oMath xmlns:m="http://schemas.openxmlformats.org/officeDocument/2006/math">
                    <m:r>
                      <a:rPr lang="en-US" altLang="zh-CN" sz="2000" i="1" dirty="0" smtClean="0">
                        <a:effectLst/>
                        <a:latin typeface="Cambria Math" panose="02040503050406030204" pitchFamily="18" charset="0"/>
                      </a:rPr>
                      <m:t>𝑧</m:t>
                    </m:r>
                  </m:oMath>
                </a14:m>
                <a:endParaRPr lang="en-US" altLang="zh-CN" sz="2000" dirty="0">
                  <a:effectLst/>
                </a:endParaRPr>
              </a:p>
              <a:p>
                <a:pPr>
                  <a:lnSpc>
                    <a:spcPct val="114000"/>
                  </a:lnSpc>
                  <a:spcBef>
                    <a:spcPts val="0"/>
                  </a:spcBef>
                </a:pPr>
                <a:r>
                  <a:rPr lang="en-US" altLang="zh-CN" sz="2000" dirty="0"/>
                  <a:t>             Sample minibatch of m training examples </a:t>
                </a:r>
                <a14:m>
                  <m:oMath xmlns:m="http://schemas.openxmlformats.org/officeDocument/2006/math">
                    <m:d>
                      <m:dPr>
                        <m:begChr m:val="{"/>
                        <m:endChr m:val="}"/>
                        <m:ctrlPr>
                          <a:rPr lang="en-US" altLang="zh-CN" sz="2000" i="1" dirty="0" smtClean="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𝑥</m:t>
                            </m:r>
                          </m:e>
                          <m:sup>
                            <m:d>
                              <m:dPr>
                                <m:ctrlPr>
                                  <a:rPr lang="en-US" altLang="zh-CN" sz="2000" i="1" dirty="0">
                                    <a:solidFill>
                                      <a:srgbClr val="836967"/>
                                    </a:solidFill>
                                    <a:effectLst/>
                                    <a:latin typeface="Cambria Math" panose="02040503050406030204" pitchFamily="18" charset="0"/>
                                  </a:rPr>
                                </m:ctrlPr>
                              </m:dPr>
                              <m:e>
                                <m:r>
                                  <a:rPr lang="en-US" altLang="zh-CN" sz="2000" i="0" dirty="0">
                                    <a:effectLst/>
                                    <a:latin typeface="Cambria Math" panose="02040503050406030204" pitchFamily="18" charset="0"/>
                                  </a:rPr>
                                  <m:t>1</m:t>
                                </m:r>
                              </m:e>
                            </m:d>
                          </m:sup>
                        </m:sSup>
                        <m:r>
                          <a:rPr lang="en-US" altLang="zh-CN" sz="2000" i="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𝑥</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𝑚</m:t>
                                </m:r>
                              </m:e>
                            </m:d>
                          </m:sup>
                        </m:sSup>
                      </m:e>
                    </m:d>
                  </m:oMath>
                </a14:m>
                <a:r>
                  <a:rPr lang="en-US" altLang="zh-CN" sz="2000" dirty="0">
                    <a:effectLst/>
                  </a:rPr>
                  <a:t> </a:t>
                </a:r>
              </a:p>
              <a:p>
                <a:pPr>
                  <a:lnSpc>
                    <a:spcPct val="114000"/>
                  </a:lnSpc>
                  <a:spcBef>
                    <a:spcPts val="0"/>
                  </a:spcBef>
                </a:pPr>
                <a:r>
                  <a:rPr lang="en-US" altLang="zh-CN" sz="2000" dirty="0"/>
                  <a:t>              Update discriminator by ascending the stochastic gradient : </a:t>
                </a:r>
                <a14:m>
                  <m:oMath xmlns:m="http://schemas.openxmlformats.org/officeDocument/2006/math">
                    <m:sSup>
                      <m:sSupPr>
                        <m:ctrlPr>
                          <a:rPr lang="en-US" altLang="zh-CN" sz="2000" i="1" dirty="0" smtClean="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𝐷</m:t>
                            </m:r>
                          </m:e>
                        </m:d>
                      </m:sup>
                    </m:sSup>
                    <m:r>
                      <a:rPr lang="en-US" altLang="zh-CN" sz="2000" i="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𝐷</m:t>
                            </m:r>
                          </m:e>
                        </m:d>
                      </m:sup>
                    </m:sSup>
                    <m:r>
                      <a:rPr lang="en-US" altLang="zh-CN" sz="2000" i="0" dirty="0">
                        <a:effectLst/>
                        <a:latin typeface="Cambria Math" panose="02040503050406030204" pitchFamily="18" charset="0"/>
                      </a:rPr>
                      <m:t>+</m:t>
                    </m:r>
                    <m:r>
                      <a:rPr lang="en-US" altLang="zh-CN" sz="2000" i="1" dirty="0">
                        <a:effectLst/>
                        <a:latin typeface="Cambria Math" panose="02040503050406030204" pitchFamily="18" charset="0"/>
                      </a:rPr>
                      <m:t>𝛼</m:t>
                    </m:r>
                    <m:r>
                      <a:rPr lang="en-US" altLang="zh-CN" sz="2000" i="0" dirty="0">
                        <a:effectLst/>
                        <a:latin typeface="Cambria Math" panose="02040503050406030204" pitchFamily="18" charset="0"/>
                      </a:rPr>
                      <m:t>⋅</m:t>
                    </m:r>
                    <m:r>
                      <m:rPr>
                        <m:sty m:val="p"/>
                      </m:rPr>
                      <a:rPr lang="en-US" altLang="zh-CN" sz="2000" i="0" dirty="0">
                        <a:effectLst/>
                        <a:latin typeface="Cambria Math" panose="02040503050406030204" pitchFamily="18" charset="0"/>
                      </a:rPr>
                      <m:t>∇</m:t>
                    </m:r>
                    <m:sSub>
                      <m:sSubPr>
                        <m:ctrlPr>
                          <a:rPr lang="en-US" altLang="zh-CN" sz="2000" i="1" dirty="0">
                            <a:solidFill>
                              <a:srgbClr val="836967"/>
                            </a:solidFill>
                            <a:effectLst/>
                            <a:latin typeface="Cambria Math" panose="02040503050406030204" pitchFamily="18" charset="0"/>
                          </a:rPr>
                        </m:ctrlPr>
                      </m:sSubPr>
                      <m:e>
                        <m:r>
                          <a:rPr lang="en-US" altLang="zh-CN" sz="2000" i="1" dirty="0">
                            <a:effectLst/>
                            <a:latin typeface="Cambria Math" panose="02040503050406030204" pitchFamily="18" charset="0"/>
                          </a:rPr>
                          <m:t>𝐿</m:t>
                        </m:r>
                      </m:e>
                      <m:sub>
                        <m:r>
                          <a:rPr lang="en-US" altLang="zh-CN" sz="2000" i="1" dirty="0">
                            <a:effectLst/>
                            <a:latin typeface="Cambria Math" panose="02040503050406030204" pitchFamily="18" charset="0"/>
                          </a:rPr>
                          <m:t>𝐺</m:t>
                        </m:r>
                      </m:sub>
                    </m:sSub>
                    <m:d>
                      <m:dPr>
                        <m:ctrlPr>
                          <a:rPr lang="en-US" altLang="zh-CN" sz="2000" i="1" dirty="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𝐷</m:t>
                                </m:r>
                              </m:e>
                            </m:d>
                          </m:sup>
                        </m:sSup>
                      </m:e>
                    </m:d>
                  </m:oMath>
                </a14:m>
                <a:endParaRPr lang="en-US" altLang="zh-CN" sz="2000" dirty="0">
                  <a:effectLst/>
                </a:endParaRPr>
              </a:p>
              <a:p>
                <a:pPr>
                  <a:lnSpc>
                    <a:spcPct val="114000"/>
                  </a:lnSpc>
                  <a:spcBef>
                    <a:spcPts val="0"/>
                  </a:spcBef>
                </a:pPr>
                <a:r>
                  <a:rPr lang="en-US" altLang="zh-CN" sz="2000" dirty="0"/>
                  <a:t>        end for</a:t>
                </a:r>
              </a:p>
              <a:p>
                <a:pPr>
                  <a:lnSpc>
                    <a:spcPct val="114000"/>
                  </a:lnSpc>
                  <a:spcBef>
                    <a:spcPts val="0"/>
                  </a:spcBef>
                </a:pPr>
                <a:r>
                  <a:rPr lang="en-US" altLang="zh-CN" sz="2000" dirty="0">
                    <a:effectLst/>
                  </a:rPr>
                  <a:t>        Sample minibatch of m noise samples </a:t>
                </a:r>
                <a14:m>
                  <m:oMath xmlns:m="http://schemas.openxmlformats.org/officeDocument/2006/math">
                    <m:d>
                      <m:dPr>
                        <m:begChr m:val="{"/>
                        <m:endChr m:val="}"/>
                        <m:ctrlPr>
                          <a:rPr lang="en-US" altLang="zh-CN" sz="2000" i="1" dirty="0" smtClean="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𝑧</m:t>
                            </m:r>
                          </m:e>
                          <m:sup>
                            <m:d>
                              <m:dPr>
                                <m:ctrlPr>
                                  <a:rPr lang="en-US" altLang="zh-CN" sz="2000" i="1" dirty="0">
                                    <a:solidFill>
                                      <a:srgbClr val="836967"/>
                                    </a:solidFill>
                                    <a:effectLst/>
                                    <a:latin typeface="Cambria Math" panose="02040503050406030204" pitchFamily="18" charset="0"/>
                                  </a:rPr>
                                </m:ctrlPr>
                              </m:dPr>
                              <m:e>
                                <m:r>
                                  <a:rPr lang="en-US" altLang="zh-CN" sz="2000" i="0" dirty="0">
                                    <a:effectLst/>
                                    <a:latin typeface="Cambria Math" panose="02040503050406030204" pitchFamily="18" charset="0"/>
                                  </a:rPr>
                                  <m:t>1</m:t>
                                </m:r>
                              </m:e>
                            </m:d>
                          </m:sup>
                        </m:sSup>
                        <m:r>
                          <a:rPr lang="en-US" altLang="zh-CN" sz="2000" i="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𝑧</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𝑚</m:t>
                                </m:r>
                              </m:e>
                            </m:d>
                          </m:sup>
                        </m:sSup>
                      </m:e>
                    </m:d>
                  </m:oMath>
                </a14:m>
                <a:r>
                  <a:rPr lang="en-US" altLang="zh-CN" sz="2000" dirty="0">
                    <a:effectLst/>
                  </a:rPr>
                  <a:t> from noise data </a:t>
                </a:r>
                <a14:m>
                  <m:oMath xmlns:m="http://schemas.openxmlformats.org/officeDocument/2006/math">
                    <m:r>
                      <a:rPr lang="en-US" altLang="zh-CN" sz="2000" i="1" dirty="0" smtClean="0">
                        <a:effectLst/>
                        <a:latin typeface="Cambria Math" panose="02040503050406030204" pitchFamily="18" charset="0"/>
                      </a:rPr>
                      <m:t>𝑧</m:t>
                    </m:r>
                  </m:oMath>
                </a14:m>
                <a:endParaRPr lang="en-US" altLang="zh-CN" sz="2000" dirty="0">
                  <a:effectLst/>
                </a:endParaRPr>
              </a:p>
              <a:p>
                <a:pPr>
                  <a:lnSpc>
                    <a:spcPct val="114000"/>
                  </a:lnSpc>
                  <a:spcBef>
                    <a:spcPts val="0"/>
                  </a:spcBef>
                </a:pPr>
                <a:r>
                  <a:rPr lang="en-US" altLang="zh-CN" sz="2000" dirty="0"/>
                  <a:t>        Update the generator by descending the stochastic gradient : </a:t>
                </a:r>
                <a14:m>
                  <m:oMath xmlns:m="http://schemas.openxmlformats.org/officeDocument/2006/math">
                    <m:sSup>
                      <m:sSupPr>
                        <m:ctrlPr>
                          <a:rPr lang="en-US" altLang="zh-CN" sz="2000" i="1" dirty="0" smtClean="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𝐺</m:t>
                            </m:r>
                          </m:e>
                        </m:d>
                      </m:sup>
                    </m:sSup>
                    <m:r>
                      <a:rPr lang="en-US" altLang="zh-CN" sz="2000" i="0" dirty="0">
                        <a:effectLst/>
                        <a:latin typeface="Cambria Math" panose="02040503050406030204" pitchFamily="18" charset="0"/>
                      </a:rPr>
                      <m:t>=</m:t>
                    </m:r>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𝐺</m:t>
                            </m:r>
                          </m:e>
                        </m:d>
                      </m:sup>
                    </m:sSup>
                    <m:r>
                      <a:rPr lang="en-US" altLang="zh-CN" sz="2000" i="0" dirty="0">
                        <a:effectLst/>
                        <a:latin typeface="Cambria Math" panose="02040503050406030204" pitchFamily="18" charset="0"/>
                      </a:rPr>
                      <m:t>−</m:t>
                    </m:r>
                    <m:r>
                      <a:rPr lang="en-US" altLang="zh-CN" sz="2000" i="1" dirty="0">
                        <a:effectLst/>
                        <a:latin typeface="Cambria Math" panose="02040503050406030204" pitchFamily="18" charset="0"/>
                      </a:rPr>
                      <m:t>𝛼</m:t>
                    </m:r>
                    <m:r>
                      <a:rPr lang="en-US" altLang="zh-CN" sz="2000" i="0" dirty="0">
                        <a:effectLst/>
                        <a:latin typeface="Cambria Math" panose="02040503050406030204" pitchFamily="18" charset="0"/>
                      </a:rPr>
                      <m:t>⋅</m:t>
                    </m:r>
                    <m:r>
                      <m:rPr>
                        <m:sty m:val="p"/>
                      </m:rPr>
                      <a:rPr lang="en-US" altLang="zh-CN" sz="2000" i="0" dirty="0">
                        <a:effectLst/>
                        <a:latin typeface="Cambria Math" panose="02040503050406030204" pitchFamily="18" charset="0"/>
                      </a:rPr>
                      <m:t>∇</m:t>
                    </m:r>
                    <m:sSub>
                      <m:sSubPr>
                        <m:ctrlPr>
                          <a:rPr lang="en-US" altLang="zh-CN" sz="2000" i="1" dirty="0">
                            <a:solidFill>
                              <a:srgbClr val="836967"/>
                            </a:solidFill>
                            <a:effectLst/>
                            <a:latin typeface="Cambria Math" panose="02040503050406030204" pitchFamily="18" charset="0"/>
                          </a:rPr>
                        </m:ctrlPr>
                      </m:sSubPr>
                      <m:e>
                        <m:r>
                          <a:rPr lang="en-US" altLang="zh-CN" sz="2000" i="1" dirty="0">
                            <a:effectLst/>
                            <a:latin typeface="Cambria Math" panose="02040503050406030204" pitchFamily="18" charset="0"/>
                          </a:rPr>
                          <m:t>𝐿</m:t>
                        </m:r>
                      </m:e>
                      <m:sub>
                        <m:r>
                          <a:rPr lang="en-US" altLang="zh-CN" sz="2000" i="1" dirty="0">
                            <a:effectLst/>
                            <a:latin typeface="Cambria Math" panose="02040503050406030204" pitchFamily="18" charset="0"/>
                          </a:rPr>
                          <m:t>𝐺</m:t>
                        </m:r>
                      </m:sub>
                    </m:sSub>
                    <m:d>
                      <m:dPr>
                        <m:ctrlPr>
                          <a:rPr lang="en-US" altLang="zh-CN" sz="2000" i="1" dirty="0">
                            <a:solidFill>
                              <a:srgbClr val="836967"/>
                            </a:solidFill>
                            <a:effectLst/>
                            <a:latin typeface="Cambria Math" panose="02040503050406030204" pitchFamily="18" charset="0"/>
                          </a:rPr>
                        </m:ctrlPr>
                      </m:dPr>
                      <m:e>
                        <m:sSup>
                          <m:sSupPr>
                            <m:ctrlPr>
                              <a:rPr lang="en-US" altLang="zh-CN" sz="2000" i="1" dirty="0">
                                <a:solidFill>
                                  <a:srgbClr val="836967"/>
                                </a:solidFill>
                                <a:effectLst/>
                                <a:latin typeface="Cambria Math" panose="02040503050406030204" pitchFamily="18" charset="0"/>
                              </a:rPr>
                            </m:ctrlPr>
                          </m:sSupPr>
                          <m:e>
                            <m:r>
                              <a:rPr lang="en-US" altLang="zh-CN" sz="2000" i="1" dirty="0">
                                <a:effectLst/>
                                <a:latin typeface="Cambria Math" panose="02040503050406030204" pitchFamily="18" charset="0"/>
                              </a:rPr>
                              <m:t>𝜃</m:t>
                            </m:r>
                          </m:e>
                          <m:sup>
                            <m:d>
                              <m:dPr>
                                <m:ctrlPr>
                                  <a:rPr lang="en-US" altLang="zh-CN" sz="2000" i="1" dirty="0">
                                    <a:solidFill>
                                      <a:srgbClr val="836967"/>
                                    </a:solidFill>
                                    <a:effectLst/>
                                    <a:latin typeface="Cambria Math" panose="02040503050406030204" pitchFamily="18" charset="0"/>
                                  </a:rPr>
                                </m:ctrlPr>
                              </m:dPr>
                              <m:e>
                                <m:r>
                                  <a:rPr lang="en-US" altLang="zh-CN" sz="2000" i="1" dirty="0">
                                    <a:effectLst/>
                                    <a:latin typeface="Cambria Math" panose="02040503050406030204" pitchFamily="18" charset="0"/>
                                  </a:rPr>
                                  <m:t>𝐺</m:t>
                                </m:r>
                              </m:e>
                            </m:d>
                          </m:sup>
                        </m:sSup>
                      </m:e>
                    </m:d>
                  </m:oMath>
                </a14:m>
                <a:endParaRPr lang="en-US" altLang="zh-CN" sz="2000" dirty="0">
                  <a:effectLst/>
                </a:endParaRPr>
              </a:p>
              <a:p>
                <a:pPr>
                  <a:lnSpc>
                    <a:spcPct val="114000"/>
                  </a:lnSpc>
                  <a:spcBef>
                    <a:spcPts val="0"/>
                  </a:spcBef>
                </a:pPr>
                <a:r>
                  <a:rPr lang="en-US" altLang="zh-CN" sz="2000" dirty="0"/>
                  <a:t>     end for</a:t>
                </a:r>
                <a:endParaRPr lang="en-US" sz="2800" dirty="0"/>
              </a:p>
            </p:txBody>
          </p:sp>
        </mc:Choice>
        <mc:Fallback xmlns="">
          <p:sp>
            <p:nvSpPr>
              <p:cNvPr id="94" name="Text Placeholder 93"/>
              <p:cNvSpPr>
                <a:spLocks noGrp="1" noRot="1" noChangeAspect="1" noMove="1" noResize="1" noEditPoints="1" noAdjustHandles="1" noChangeArrowheads="1" noChangeShapeType="1" noTextEdit="1"/>
              </p:cNvSpPr>
              <p:nvPr>
                <p:ph type="body" sz="quarter" idx="21"/>
              </p:nvPr>
            </p:nvSpPr>
            <p:spPr>
              <a:xfrm>
                <a:off x="6809258" y="3058015"/>
                <a:ext cx="13511937" cy="9203165"/>
              </a:xfrm>
              <a:blipFill>
                <a:blip r:embed="rId2"/>
                <a:stretch>
                  <a:fillRect r="-586"/>
                </a:stretch>
              </a:blipFill>
            </p:spPr>
            <p:txBody>
              <a:bodyPr/>
              <a:lstStyle/>
              <a:p>
                <a:r>
                  <a:rPr lang="en-CA">
                    <a:noFill/>
                  </a:rPr>
                  <a:t> </a:t>
                </a:r>
              </a:p>
            </p:txBody>
          </p:sp>
        </mc:Fallback>
      </mc:AlternateContent>
      <p:sp>
        <p:nvSpPr>
          <p:cNvPr id="95" name="Text Placeholder 94"/>
          <p:cNvSpPr>
            <a:spLocks noGrp="1"/>
          </p:cNvSpPr>
          <p:nvPr>
            <p:ph type="body" sz="quarter" idx="22"/>
          </p:nvPr>
        </p:nvSpPr>
        <p:spPr>
          <a:xfrm>
            <a:off x="7000682" y="2621983"/>
            <a:ext cx="12950031" cy="536406"/>
          </a:xfrm>
        </p:spPr>
        <p:txBody>
          <a:bodyPr/>
          <a:lstStyle/>
          <a:p>
            <a:r>
              <a:rPr lang="en-US" sz="2800" u="none" dirty="0"/>
              <a:t>Methods</a:t>
            </a:r>
          </a:p>
        </p:txBody>
      </p:sp>
      <p:sp>
        <p:nvSpPr>
          <p:cNvPr id="96" name="Text Placeholder 95"/>
          <p:cNvSpPr>
            <a:spLocks noGrp="1"/>
          </p:cNvSpPr>
          <p:nvPr>
            <p:ph type="body" sz="quarter" idx="23"/>
          </p:nvPr>
        </p:nvSpPr>
        <p:spPr>
          <a:xfrm>
            <a:off x="6895607" y="13066531"/>
            <a:ext cx="13055105" cy="5434441"/>
          </a:xfrm>
        </p:spPr>
        <p:txBody>
          <a:bodyPr/>
          <a:lstStyle/>
          <a:p>
            <a:pPr algn="l">
              <a:lnSpc>
                <a:spcPct val="120000"/>
              </a:lnSpc>
            </a:pPr>
            <a:r>
              <a:rPr lang="en-US" sz="2000" dirty="0"/>
              <a:t>   The progressive GAN is a renown result from Nvidia research team [2].  The technique allows us to </a:t>
            </a:r>
            <a:r>
              <a:rPr lang="en-US" altLang="zh-CN" sz="2000" b="0" i="0" u="none" strike="noStrike" baseline="0" dirty="0"/>
              <a:t>grow both the generator and discriminator progressively, starting from easier low-resolution images, and add new layers that introduce higher-resolution details as the training progresses. This greatly speeds up training and improves stability in high resolutions.</a:t>
            </a:r>
            <a:r>
              <a:rPr lang="en-US" altLang="zh-CN" sz="2000" dirty="0"/>
              <a:t> </a:t>
            </a:r>
            <a:r>
              <a:rPr lang="en-US" altLang="zh-CN" sz="2000" b="0" i="0" u="none" strike="noStrike" baseline="0" dirty="0"/>
              <a:t>During our first attempt using a vanilla structure, we realized that the model stopped learning after the initial 2500 epochs.  </a:t>
            </a:r>
          </a:p>
          <a:p>
            <a:pPr algn="l">
              <a:lnSpc>
                <a:spcPct val="120000"/>
              </a:lnSpc>
            </a:pPr>
            <a:r>
              <a:rPr lang="en-US" altLang="zh-CN" sz="2000" dirty="0"/>
              <a:t>   </a:t>
            </a:r>
            <a:r>
              <a:rPr lang="en-US" altLang="zh-CN" sz="2000" b="0" i="0" u="none" strike="noStrike" baseline="0" dirty="0"/>
              <a:t>We kept running the model until finishing all 30000 epochs and found out we encountered mode collapse.</a:t>
            </a:r>
            <a:r>
              <a:rPr lang="en-US" altLang="zh-CN" sz="2000" dirty="0"/>
              <a:t> </a:t>
            </a:r>
            <a:r>
              <a:rPr lang="en-US" altLang="zh-CN" sz="2000" b="0" i="0" u="none" strike="noStrike" baseline="0" dirty="0"/>
              <a:t>Hence, we began adding the progressive technique to the original model. After 300000 iterations, the results are more than satisfactory. </a:t>
            </a:r>
            <a:r>
              <a:rPr lang="en-US" altLang="zh-CN" sz="2000" dirty="0"/>
              <a:t>T</a:t>
            </a:r>
            <a:r>
              <a:rPr lang="en-US" altLang="zh-CN" sz="2000" b="0" i="0" u="none" strike="noStrike" baseline="0" dirty="0"/>
              <a:t>he initial 50000 iterations, the images are still blurry but with a descent shape. After 200000 iterations, the image quality is already sharp, but still has room to improve. Finally after 300000 iterations, we obtained satisfactory results, even though there is a slight over-fitting in the picture. </a:t>
            </a:r>
          </a:p>
          <a:p>
            <a:pPr algn="l"/>
            <a:r>
              <a:rPr lang="en-US" altLang="zh-CN" sz="2000" dirty="0"/>
              <a:t>   The model code module as well as data sets are posted on GitHub:  </a:t>
            </a:r>
            <a:r>
              <a:rPr lang="en-US" altLang="zh-CN" sz="2000" dirty="0">
                <a:hlinkClick r:id="rId3"/>
              </a:rPr>
              <a:t>https://github.com/Barnett888/A-model-for-2D-art-generation</a:t>
            </a:r>
            <a:r>
              <a:rPr lang="en-US" altLang="zh-CN" sz="2000" dirty="0"/>
              <a:t> </a:t>
            </a:r>
            <a:endParaRPr lang="en-US" altLang="zh-CN" sz="2000" b="0" i="0" u="none" strike="noStrike" baseline="0" dirty="0"/>
          </a:p>
          <a:p>
            <a:pPr algn="l"/>
            <a:r>
              <a:rPr lang="en-US" sz="2000" dirty="0"/>
              <a:t>    </a:t>
            </a:r>
          </a:p>
          <a:p>
            <a:pPr algn="l"/>
            <a:r>
              <a:rPr lang="en-US" sz="2000" dirty="0"/>
              <a:t>    </a:t>
            </a:r>
          </a:p>
        </p:txBody>
      </p:sp>
      <p:sp>
        <p:nvSpPr>
          <p:cNvPr id="97" name="Text Placeholder 96"/>
          <p:cNvSpPr>
            <a:spLocks noGrp="1"/>
          </p:cNvSpPr>
          <p:nvPr>
            <p:ph type="body" sz="quarter" idx="24"/>
          </p:nvPr>
        </p:nvSpPr>
        <p:spPr>
          <a:xfrm>
            <a:off x="18779148" y="2481334"/>
            <a:ext cx="10363827" cy="536406"/>
          </a:xfrm>
        </p:spPr>
        <p:txBody>
          <a:bodyPr/>
          <a:lstStyle/>
          <a:p>
            <a:r>
              <a:rPr lang="en-US" sz="2800" u="none" dirty="0"/>
              <a:t>Results</a:t>
            </a:r>
            <a:endParaRPr lang="en-US" u="none" dirty="0"/>
          </a:p>
        </p:txBody>
      </p:sp>
      <p:sp>
        <p:nvSpPr>
          <p:cNvPr id="98" name="Text Placeholder 97"/>
          <p:cNvSpPr>
            <a:spLocks noGrp="1"/>
          </p:cNvSpPr>
          <p:nvPr>
            <p:ph type="body" sz="quarter" idx="25"/>
          </p:nvPr>
        </p:nvSpPr>
        <p:spPr>
          <a:xfrm>
            <a:off x="9999871" y="12387882"/>
            <a:ext cx="6279386" cy="536406"/>
          </a:xfrm>
        </p:spPr>
        <p:txBody>
          <a:bodyPr/>
          <a:lstStyle/>
          <a:p>
            <a:r>
              <a:rPr lang="en-US" sz="2800" u="none" dirty="0"/>
              <a:t>Progressive Model</a:t>
            </a:r>
          </a:p>
        </p:txBody>
      </p:sp>
      <p:sp>
        <p:nvSpPr>
          <p:cNvPr id="99" name="Text Placeholder 98"/>
          <p:cNvSpPr>
            <a:spLocks noGrp="1"/>
          </p:cNvSpPr>
          <p:nvPr>
            <p:ph type="body" sz="quarter" idx="26"/>
          </p:nvPr>
        </p:nvSpPr>
        <p:spPr>
          <a:xfrm>
            <a:off x="20384368" y="3075513"/>
            <a:ext cx="6657899" cy="2726008"/>
          </a:xfrm>
        </p:spPr>
        <p:txBody>
          <a:bodyPr/>
          <a:lstStyle/>
          <a:p>
            <a:pPr algn="l"/>
            <a:r>
              <a:rPr lang="en-US" altLang="zh-CN" sz="2000" b="0" i="0" u="none" strike="noStrike" baseline="0" dirty="0"/>
              <a:t>   The output of Van Gogh's data is shown below. The training took around 8 hours, with minimum gradient first occurred at around 150000 epochs. The progressive technique starts to produce high quality images of 1302 x 652 after 200000 epochs. Due to small size of the data, over fitting occurred, but not significantly. The following figures are the final results after 300000 epochs of Pokémon</a:t>
            </a:r>
            <a:r>
              <a:rPr lang="en-US" altLang="zh-CN" sz="2000" dirty="0"/>
              <a:t>, Van Gogh and Monet’s data set respectively. </a:t>
            </a:r>
            <a:endParaRPr lang="en-US" sz="2000" dirty="0"/>
          </a:p>
        </p:txBody>
      </p:sp>
      <p:sp>
        <p:nvSpPr>
          <p:cNvPr id="100" name="Text Placeholder 99"/>
          <p:cNvSpPr>
            <a:spLocks noGrp="1"/>
          </p:cNvSpPr>
          <p:nvPr>
            <p:ph type="body" sz="quarter" idx="27"/>
          </p:nvPr>
        </p:nvSpPr>
        <p:spPr>
          <a:xfrm>
            <a:off x="20756933" y="16094262"/>
            <a:ext cx="6279386" cy="536406"/>
          </a:xfrm>
        </p:spPr>
        <p:txBody>
          <a:bodyPr/>
          <a:lstStyle/>
          <a:p>
            <a:r>
              <a:rPr lang="en-US" sz="2800" u="none" dirty="0"/>
              <a:t>Future Work</a:t>
            </a:r>
          </a:p>
        </p:txBody>
      </p:sp>
      <p:sp>
        <p:nvSpPr>
          <p:cNvPr id="101" name="Text Placeholder 100"/>
          <p:cNvSpPr>
            <a:spLocks noGrp="1"/>
          </p:cNvSpPr>
          <p:nvPr>
            <p:ph type="body" sz="quarter" idx="28"/>
          </p:nvPr>
        </p:nvSpPr>
        <p:spPr>
          <a:xfrm>
            <a:off x="20710733" y="16579310"/>
            <a:ext cx="6247223" cy="1802678"/>
          </a:xfrm>
        </p:spPr>
        <p:txBody>
          <a:bodyPr/>
          <a:lstStyle/>
          <a:p>
            <a:pPr algn="l"/>
            <a:r>
              <a:rPr lang="en-US" sz="2000" dirty="0"/>
              <a:t>   The image data set can be expanded, as the largest set only contains 1009 images. We can put more images under different directories. On the other hand, other GAN structure such as style GAN and cycle GAN are also worth testing, to reduce overfitting.</a:t>
            </a:r>
          </a:p>
        </p:txBody>
      </p:sp>
      <p:sp>
        <p:nvSpPr>
          <p:cNvPr id="102" name="Text Placeholder 101"/>
          <p:cNvSpPr>
            <a:spLocks noGrp="1"/>
          </p:cNvSpPr>
          <p:nvPr>
            <p:ph type="body" sz="quarter" idx="29"/>
          </p:nvPr>
        </p:nvSpPr>
        <p:spPr>
          <a:xfrm>
            <a:off x="389732" y="12055340"/>
            <a:ext cx="6279386" cy="536406"/>
          </a:xfrm>
        </p:spPr>
        <p:txBody>
          <a:bodyPr/>
          <a:lstStyle/>
          <a:p>
            <a:r>
              <a:rPr lang="en-US" sz="2800" u="none" dirty="0"/>
              <a:t>Data Set  </a:t>
            </a:r>
          </a:p>
        </p:txBody>
      </p:sp>
      <p:sp>
        <p:nvSpPr>
          <p:cNvPr id="103" name="Text Placeholder 102"/>
          <p:cNvSpPr>
            <a:spLocks noGrp="1"/>
          </p:cNvSpPr>
          <p:nvPr>
            <p:ph type="body" sz="quarter" idx="30"/>
          </p:nvPr>
        </p:nvSpPr>
        <p:spPr>
          <a:xfrm>
            <a:off x="550895" y="12485531"/>
            <a:ext cx="6282531" cy="3434856"/>
          </a:xfrm>
        </p:spPr>
        <p:txBody>
          <a:bodyPr/>
          <a:lstStyle/>
          <a:p>
            <a:pPr algn="l">
              <a:lnSpc>
                <a:spcPct val="114000"/>
              </a:lnSpc>
            </a:pPr>
            <a:r>
              <a:rPr lang="en-US" altLang="zh-CN" sz="1800" b="0" i="0" u="none" strike="noStrike" baseline="0" dirty="0">
                <a:latin typeface="NimbusRomNo9L-Regu"/>
              </a:rPr>
              <a:t>    </a:t>
            </a:r>
            <a:r>
              <a:rPr lang="en-US" altLang="zh-CN" sz="2000" b="0" i="0" u="none" strike="noStrike" baseline="0" dirty="0"/>
              <a:t>Noticeably, there are no sophisticated and comprehensive data set of Pokémon available to use, so we created a rather small data set on Kaggle, which consists of  1009 64 x 64 x 3 images of Pokémon, each image represents one species or form and there are no data augmentation techniques used. Additionally, actual paintings from Van </a:t>
            </a:r>
            <a:r>
              <a:rPr lang="en-US" altLang="zh-CN" sz="2000" dirty="0"/>
              <a:t>G</a:t>
            </a:r>
            <a:r>
              <a:rPr lang="en-US" altLang="zh-CN" sz="2000" b="0" i="0" u="none" strike="noStrike" baseline="0" dirty="0"/>
              <a:t>ogh and Monet are also used for training to produce artworks.</a:t>
            </a:r>
          </a:p>
          <a:p>
            <a:pPr algn="l">
              <a:lnSpc>
                <a:spcPct val="120000"/>
              </a:lnSpc>
            </a:pPr>
            <a:r>
              <a:rPr lang="en-US" sz="1800" dirty="0">
                <a:latin typeface="NimbusRomNo9L-Regu"/>
              </a:rPr>
              <a:t>    </a:t>
            </a:r>
            <a:endParaRPr lang="en-US" dirty="0"/>
          </a:p>
        </p:txBody>
      </p:sp>
      <p:sp>
        <p:nvSpPr>
          <p:cNvPr id="104" name="Text Placeholder 103"/>
          <p:cNvSpPr>
            <a:spLocks noGrp="1"/>
          </p:cNvSpPr>
          <p:nvPr>
            <p:ph type="body" sz="quarter" idx="150"/>
          </p:nvPr>
        </p:nvSpPr>
        <p:spPr>
          <a:xfrm>
            <a:off x="3662362" y="1247841"/>
            <a:ext cx="20107276" cy="598230"/>
          </a:xfrm>
        </p:spPr>
        <p:txBody>
          <a:bodyPr>
            <a:normAutofit fontScale="92500" lnSpcReduction="20000"/>
          </a:bodyPr>
          <a:lstStyle/>
          <a:p>
            <a:r>
              <a:rPr lang="en-US" dirty="0"/>
              <a:t>Xiao Yang, Majid Komeili</a:t>
            </a:r>
          </a:p>
        </p:txBody>
      </p:sp>
      <p:sp>
        <p:nvSpPr>
          <p:cNvPr id="105" name="Text Placeholder 104"/>
          <p:cNvSpPr>
            <a:spLocks noGrp="1"/>
          </p:cNvSpPr>
          <p:nvPr>
            <p:ph type="body" sz="quarter" idx="184"/>
          </p:nvPr>
        </p:nvSpPr>
        <p:spPr>
          <a:xfrm>
            <a:off x="3662362" y="1814702"/>
            <a:ext cx="20107276" cy="634555"/>
          </a:xfrm>
        </p:spPr>
        <p:txBody>
          <a:bodyPr>
            <a:normAutofit/>
          </a:bodyPr>
          <a:lstStyle/>
          <a:p>
            <a:r>
              <a:rPr lang="en-US" sz="2800" dirty="0"/>
              <a:t>Department of Mathematics and Statistics, Department of Computer Science, Carleton University</a:t>
            </a:r>
          </a:p>
        </p:txBody>
      </p:sp>
      <p:sp>
        <p:nvSpPr>
          <p:cNvPr id="106" name="Text Placeholder 105"/>
          <p:cNvSpPr>
            <a:spLocks noGrp="1"/>
          </p:cNvSpPr>
          <p:nvPr>
            <p:ph type="body" sz="quarter" idx="185"/>
          </p:nvPr>
        </p:nvSpPr>
        <p:spPr/>
        <p:txBody>
          <a:bodyPr>
            <a:normAutofit fontScale="92500" lnSpcReduction="20000"/>
          </a:bodyPr>
          <a:lstStyle/>
          <a:p>
            <a:r>
              <a:rPr lang="en-US" dirty="0"/>
              <a:t>A model for 2D art generation</a:t>
            </a:r>
          </a:p>
        </p:txBody>
      </p:sp>
      <p:pic>
        <p:nvPicPr>
          <p:cNvPr id="3" name="图片 2">
            <a:extLst>
              <a:ext uri="{FF2B5EF4-FFF2-40B4-BE49-F238E27FC236}">
                <a16:creationId xmlns:a16="http://schemas.microsoft.com/office/drawing/2014/main" id="{326414FE-EC6E-1D98-76AD-B001E466BF79}"/>
              </a:ext>
            </a:extLst>
          </p:cNvPr>
          <p:cNvPicPr>
            <a:picLocks noChangeAspect="1"/>
          </p:cNvPicPr>
          <p:nvPr/>
        </p:nvPicPr>
        <p:blipFill rotWithShape="1">
          <a:blip r:embed="rId4">
            <a:extLst>
              <a:ext uri="{28A0092B-C50C-407E-A947-70E740481C1C}">
                <a14:useLocalDpi xmlns:a14="http://schemas.microsoft.com/office/drawing/2010/main" val="0"/>
              </a:ext>
            </a:extLst>
          </a:blip>
          <a:srcRect t="40274"/>
          <a:stretch/>
        </p:blipFill>
        <p:spPr>
          <a:xfrm>
            <a:off x="941058" y="15615135"/>
            <a:ext cx="5386434" cy="3020535"/>
          </a:xfrm>
          <a:prstGeom prst="rect">
            <a:avLst/>
          </a:prstGeom>
        </p:spPr>
      </p:pic>
      <p:pic>
        <p:nvPicPr>
          <p:cNvPr id="8" name="图片 7">
            <a:extLst>
              <a:ext uri="{FF2B5EF4-FFF2-40B4-BE49-F238E27FC236}">
                <a16:creationId xmlns:a16="http://schemas.microsoft.com/office/drawing/2014/main" id="{A4022982-89AB-5FBE-1193-31FB6A4D4C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9913" y="5889302"/>
            <a:ext cx="6124172" cy="3064458"/>
          </a:xfrm>
          <a:prstGeom prst="rect">
            <a:avLst/>
          </a:prstGeom>
        </p:spPr>
      </p:pic>
      <p:pic>
        <p:nvPicPr>
          <p:cNvPr id="10" name="图片 9">
            <a:extLst>
              <a:ext uri="{FF2B5EF4-FFF2-40B4-BE49-F238E27FC236}">
                <a16:creationId xmlns:a16="http://schemas.microsoft.com/office/drawing/2014/main" id="{93B55C88-C8B2-D103-1545-6A06AB3275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56933" y="9198005"/>
            <a:ext cx="6119515" cy="3064458"/>
          </a:xfrm>
          <a:prstGeom prst="rect">
            <a:avLst/>
          </a:prstGeom>
        </p:spPr>
      </p:pic>
      <p:pic>
        <p:nvPicPr>
          <p:cNvPr id="12" name="图片 11">
            <a:extLst>
              <a:ext uri="{FF2B5EF4-FFF2-40B4-BE49-F238E27FC236}">
                <a16:creationId xmlns:a16="http://schemas.microsoft.com/office/drawing/2014/main" id="{44B8673D-2B49-B04D-2F2B-471A0DAED7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10733" y="12495843"/>
            <a:ext cx="6282532" cy="3143699"/>
          </a:xfrm>
          <a:prstGeom prst="rect">
            <a:avLst/>
          </a:prstGeom>
        </p:spPr>
      </p:pic>
      <p:cxnSp>
        <p:nvCxnSpPr>
          <p:cNvPr id="4" name="Straight Connector 3">
            <a:extLst>
              <a:ext uri="{FF2B5EF4-FFF2-40B4-BE49-F238E27FC236}">
                <a16:creationId xmlns:a16="http://schemas.microsoft.com/office/drawing/2014/main" id="{F6C34FE1-21CF-7CD6-FBD7-6CE46E393812}"/>
              </a:ext>
            </a:extLst>
          </p:cNvPr>
          <p:cNvCxnSpPr/>
          <p:nvPr/>
        </p:nvCxnSpPr>
        <p:spPr>
          <a:xfrm>
            <a:off x="7165197" y="8764729"/>
            <a:ext cx="0" cy="324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5A36C87-6BFF-B948-B12B-0CE1D904ED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0531" y="227080"/>
            <a:ext cx="1857787" cy="1857787"/>
          </a:xfrm>
          <a:prstGeom prst="rect">
            <a:avLst/>
          </a:prstGeom>
        </p:spPr>
      </p:pic>
    </p:spTree>
    <p:extLst>
      <p:ext uri="{BB962C8B-B14F-4D97-AF65-F5344CB8AC3E}">
        <p14:creationId xmlns:p14="http://schemas.microsoft.com/office/powerpoint/2010/main" val="396896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DE5F2A-4964-018E-E5DC-9AAD6323ACE2}"/>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D3DB12F9-146D-AD4E-AA06-E3D9FCFA47F0}"/>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8EBA9E02-BBF0-9E7A-37AE-FC6626F4D759}"/>
              </a:ext>
            </a:extLst>
          </p:cNvPr>
          <p:cNvSpPr>
            <a:spLocks noGrp="1"/>
          </p:cNvSpPr>
          <p:nvPr>
            <p:ph type="body" sz="quarter" idx="20"/>
          </p:nvPr>
        </p:nvSpPr>
        <p:spPr/>
        <p:txBody>
          <a:bodyPr/>
          <a:lstStyle/>
          <a:p>
            <a:endParaRPr lang="zh-CN" altLang="en-US" dirty="0"/>
          </a:p>
        </p:txBody>
      </p:sp>
      <p:sp>
        <p:nvSpPr>
          <p:cNvPr id="5" name="文本占位符 4">
            <a:extLst>
              <a:ext uri="{FF2B5EF4-FFF2-40B4-BE49-F238E27FC236}">
                <a16:creationId xmlns:a16="http://schemas.microsoft.com/office/drawing/2014/main" id="{EE5A7B75-8D2E-015B-8455-503D788528AB}"/>
              </a:ext>
            </a:extLst>
          </p:cNvPr>
          <p:cNvSpPr>
            <a:spLocks noGrp="1"/>
          </p:cNvSpPr>
          <p:nvPr>
            <p:ph type="body" sz="quarter" idx="21"/>
          </p:nvPr>
        </p:nvSpPr>
        <p:spPr/>
        <p:txBody>
          <a:bodyPr/>
          <a:lstStyle/>
          <a:p>
            <a:endParaRPr lang="zh-CN" altLang="en-US"/>
          </a:p>
        </p:txBody>
      </p:sp>
      <p:sp>
        <p:nvSpPr>
          <p:cNvPr id="6" name="文本占位符 5">
            <a:extLst>
              <a:ext uri="{FF2B5EF4-FFF2-40B4-BE49-F238E27FC236}">
                <a16:creationId xmlns:a16="http://schemas.microsoft.com/office/drawing/2014/main" id="{CE0461D9-0A1B-287A-ED87-95D9BAE3BE2F}"/>
              </a:ext>
            </a:extLst>
          </p:cNvPr>
          <p:cNvSpPr>
            <a:spLocks noGrp="1"/>
          </p:cNvSpPr>
          <p:nvPr>
            <p:ph type="body" sz="quarter" idx="22"/>
          </p:nvPr>
        </p:nvSpPr>
        <p:spPr/>
        <p:txBody>
          <a:bodyPr/>
          <a:lstStyle/>
          <a:p>
            <a:endParaRPr lang="zh-CN" altLang="en-US"/>
          </a:p>
        </p:txBody>
      </p:sp>
      <p:sp>
        <p:nvSpPr>
          <p:cNvPr id="7" name="文本占位符 6">
            <a:extLst>
              <a:ext uri="{FF2B5EF4-FFF2-40B4-BE49-F238E27FC236}">
                <a16:creationId xmlns:a16="http://schemas.microsoft.com/office/drawing/2014/main" id="{DD3D226E-9302-0602-5EFC-154218CD8BBB}"/>
              </a:ext>
            </a:extLst>
          </p:cNvPr>
          <p:cNvSpPr>
            <a:spLocks noGrp="1"/>
          </p:cNvSpPr>
          <p:nvPr>
            <p:ph type="body" sz="quarter" idx="23"/>
          </p:nvPr>
        </p:nvSpPr>
        <p:spPr/>
        <p:txBody>
          <a:bodyPr/>
          <a:lstStyle/>
          <a:p>
            <a:endParaRPr lang="zh-CN" altLang="en-US"/>
          </a:p>
        </p:txBody>
      </p:sp>
      <p:sp>
        <p:nvSpPr>
          <p:cNvPr id="8" name="文本占位符 7">
            <a:extLst>
              <a:ext uri="{FF2B5EF4-FFF2-40B4-BE49-F238E27FC236}">
                <a16:creationId xmlns:a16="http://schemas.microsoft.com/office/drawing/2014/main" id="{82A0C43C-03AF-6F3C-985B-27984112B44E}"/>
              </a:ext>
            </a:extLst>
          </p:cNvPr>
          <p:cNvSpPr>
            <a:spLocks noGrp="1"/>
          </p:cNvSpPr>
          <p:nvPr>
            <p:ph type="body" sz="quarter" idx="24"/>
          </p:nvPr>
        </p:nvSpPr>
        <p:spPr/>
        <p:txBody>
          <a:bodyPr/>
          <a:lstStyle/>
          <a:p>
            <a:endParaRPr lang="zh-CN" altLang="en-US"/>
          </a:p>
        </p:txBody>
      </p:sp>
      <p:sp>
        <p:nvSpPr>
          <p:cNvPr id="9" name="文本占位符 8">
            <a:extLst>
              <a:ext uri="{FF2B5EF4-FFF2-40B4-BE49-F238E27FC236}">
                <a16:creationId xmlns:a16="http://schemas.microsoft.com/office/drawing/2014/main" id="{6AF25755-F133-A423-0E08-1B450E44F2EC}"/>
              </a:ext>
            </a:extLst>
          </p:cNvPr>
          <p:cNvSpPr>
            <a:spLocks noGrp="1"/>
          </p:cNvSpPr>
          <p:nvPr>
            <p:ph type="body" sz="quarter" idx="25"/>
          </p:nvPr>
        </p:nvSpPr>
        <p:spPr/>
        <p:txBody>
          <a:bodyPr/>
          <a:lstStyle/>
          <a:p>
            <a:endParaRPr lang="zh-CN" altLang="en-US"/>
          </a:p>
        </p:txBody>
      </p:sp>
      <p:sp>
        <p:nvSpPr>
          <p:cNvPr id="10" name="文本占位符 9">
            <a:extLst>
              <a:ext uri="{FF2B5EF4-FFF2-40B4-BE49-F238E27FC236}">
                <a16:creationId xmlns:a16="http://schemas.microsoft.com/office/drawing/2014/main" id="{B56986F8-1B7F-DF3E-02E2-DA1F8895D5B6}"/>
              </a:ext>
            </a:extLst>
          </p:cNvPr>
          <p:cNvSpPr>
            <a:spLocks noGrp="1"/>
          </p:cNvSpPr>
          <p:nvPr>
            <p:ph type="body" sz="quarter" idx="26"/>
          </p:nvPr>
        </p:nvSpPr>
        <p:spPr/>
        <p:txBody>
          <a:bodyPr/>
          <a:lstStyle/>
          <a:p>
            <a:endParaRPr lang="zh-CN" altLang="en-US"/>
          </a:p>
        </p:txBody>
      </p:sp>
      <p:sp>
        <p:nvSpPr>
          <p:cNvPr id="11" name="文本占位符 10">
            <a:extLst>
              <a:ext uri="{FF2B5EF4-FFF2-40B4-BE49-F238E27FC236}">
                <a16:creationId xmlns:a16="http://schemas.microsoft.com/office/drawing/2014/main" id="{2BDFFA46-B491-69D9-A78A-136516B0DCBF}"/>
              </a:ext>
            </a:extLst>
          </p:cNvPr>
          <p:cNvSpPr>
            <a:spLocks noGrp="1"/>
          </p:cNvSpPr>
          <p:nvPr>
            <p:ph type="body" sz="quarter" idx="27"/>
          </p:nvPr>
        </p:nvSpPr>
        <p:spPr/>
        <p:txBody>
          <a:bodyPr/>
          <a:lstStyle/>
          <a:p>
            <a:endParaRPr lang="zh-CN" altLang="en-US"/>
          </a:p>
        </p:txBody>
      </p:sp>
      <p:sp>
        <p:nvSpPr>
          <p:cNvPr id="12" name="文本占位符 11">
            <a:extLst>
              <a:ext uri="{FF2B5EF4-FFF2-40B4-BE49-F238E27FC236}">
                <a16:creationId xmlns:a16="http://schemas.microsoft.com/office/drawing/2014/main" id="{A6C27A7A-38BC-E9F7-4C59-193E8819E3F4}"/>
              </a:ext>
            </a:extLst>
          </p:cNvPr>
          <p:cNvSpPr>
            <a:spLocks noGrp="1"/>
          </p:cNvSpPr>
          <p:nvPr>
            <p:ph type="body" sz="quarter" idx="28"/>
          </p:nvPr>
        </p:nvSpPr>
        <p:spPr/>
        <p:txBody>
          <a:bodyPr/>
          <a:lstStyle/>
          <a:p>
            <a:endParaRPr lang="zh-CN" altLang="en-US"/>
          </a:p>
        </p:txBody>
      </p:sp>
      <p:sp>
        <p:nvSpPr>
          <p:cNvPr id="13" name="文本占位符 12">
            <a:extLst>
              <a:ext uri="{FF2B5EF4-FFF2-40B4-BE49-F238E27FC236}">
                <a16:creationId xmlns:a16="http://schemas.microsoft.com/office/drawing/2014/main" id="{41BE08C6-F351-16BB-1161-4BAA4ECEF087}"/>
              </a:ext>
            </a:extLst>
          </p:cNvPr>
          <p:cNvSpPr>
            <a:spLocks noGrp="1"/>
          </p:cNvSpPr>
          <p:nvPr>
            <p:ph type="body" sz="quarter" idx="29"/>
          </p:nvPr>
        </p:nvSpPr>
        <p:spPr/>
        <p:txBody>
          <a:bodyPr/>
          <a:lstStyle/>
          <a:p>
            <a:endParaRPr lang="zh-CN" altLang="en-US"/>
          </a:p>
        </p:txBody>
      </p:sp>
      <p:sp>
        <p:nvSpPr>
          <p:cNvPr id="14" name="文本占位符 13">
            <a:extLst>
              <a:ext uri="{FF2B5EF4-FFF2-40B4-BE49-F238E27FC236}">
                <a16:creationId xmlns:a16="http://schemas.microsoft.com/office/drawing/2014/main" id="{6100B502-A497-F57C-0077-F905AB5D2911}"/>
              </a:ext>
            </a:extLst>
          </p:cNvPr>
          <p:cNvSpPr>
            <a:spLocks noGrp="1"/>
          </p:cNvSpPr>
          <p:nvPr>
            <p:ph type="body" sz="quarter" idx="30"/>
          </p:nvPr>
        </p:nvSpPr>
        <p:spPr/>
        <p:txBody>
          <a:bodyPr/>
          <a:lstStyle/>
          <a:p>
            <a:endParaRPr lang="zh-CN" altLang="en-US"/>
          </a:p>
        </p:txBody>
      </p:sp>
      <mc:AlternateContent xmlns:mc="http://schemas.openxmlformats.org/markup-compatibility/2006" xmlns:a14="http://schemas.microsoft.com/office/drawing/2010/main">
        <mc:Choice Requires="a14">
          <p:sp>
            <p:nvSpPr>
              <p:cNvPr id="15" name="文本占位符 14">
                <a:extLst>
                  <a:ext uri="{FF2B5EF4-FFF2-40B4-BE49-F238E27FC236}">
                    <a16:creationId xmlns:a16="http://schemas.microsoft.com/office/drawing/2014/main" id="{212B7ADE-3BEC-AF3E-A698-19CC6DB977EA}"/>
                  </a:ext>
                </a:extLst>
              </p:cNvPr>
              <p:cNvSpPr>
                <a:spLocks noGrp="1"/>
              </p:cNvSpPr>
              <p:nvPr>
                <p:ph type="body" sz="quarter" idx="96"/>
              </p:nvPr>
            </p:nvSpPr>
            <p:spPr>
              <a:xfrm>
                <a:off x="575057" y="9376969"/>
                <a:ext cx="6285508" cy="2324296"/>
              </a:xfrm>
            </p:spPr>
            <p:txBody>
              <a:bodyPr/>
              <a:lstStyle/>
              <a:p>
                <a:pPr algn="l"/>
                <a:r>
                  <a:rPr lang="en-US" altLang="zh-CN" sz="1200" dirty="0"/>
                  <a:t> The idea is based on maximum likelihood estimation: </a:t>
                </a:r>
                <a:r>
                  <a:rPr lang="en-US" altLang="zh-CN" sz="1200" b="0" i="0" u="none" strike="noStrike" baseline="0" dirty="0"/>
                  <a:t>dene a model that provides an estimate of a probability distribution, parameterized by parameters </a:t>
                </a:r>
                <a14:m>
                  <m:oMath xmlns:m="http://schemas.openxmlformats.org/officeDocument/2006/math">
                    <m:r>
                      <a:rPr lang="zh-CN" altLang="en-US" sz="1200" i="1" dirty="0" smtClean="0">
                        <a:latin typeface="Cambria Math" panose="02040503050406030204" pitchFamily="18" charset="0"/>
                      </a:rPr>
                      <m:t>𝜃</m:t>
                    </m:r>
                    <m:r>
                      <a:rPr lang="en-US" altLang="zh-CN" sz="1200" b="0" i="1" dirty="0" smtClean="0">
                        <a:latin typeface="Cambria Math" panose="02040503050406030204" pitchFamily="18" charset="0"/>
                      </a:rPr>
                      <m:t> . </m:t>
                    </m:r>
                  </m:oMath>
                </a14:m>
                <a:r>
                  <a:rPr lang="en-US" altLang="zh-CN" sz="1200" dirty="0"/>
                  <a:t> For m samples  </a:t>
                </a:r>
                <a14:m>
                  <m:oMath xmlns:m="http://schemas.openxmlformats.org/officeDocument/2006/math">
                    <m:sSup>
                      <m:sSupPr>
                        <m:ctrlPr>
                          <a:rPr lang="en-US" altLang="zh-CN" sz="1200" i="1" dirty="0" smtClean="0">
                            <a:solidFill>
                              <a:srgbClr val="836967"/>
                            </a:solidFill>
                            <a:latin typeface="Cambria Math" panose="02040503050406030204" pitchFamily="18" charset="0"/>
                          </a:rPr>
                        </m:ctrlPr>
                      </m:sSupPr>
                      <m:e>
                        <m:r>
                          <a:rPr lang="zh-CN" altLang="en-US" sz="1200" i="1" dirty="0">
                            <a:latin typeface="Cambria Math" panose="02040503050406030204" pitchFamily="18" charset="0"/>
                          </a:rPr>
                          <m:t>𝑥</m:t>
                        </m:r>
                      </m:e>
                      <m:sup>
                        <m:d>
                          <m:dPr>
                            <m:ctrlPr>
                              <a:rPr lang="en-US" altLang="zh-CN" sz="1200" i="1" dirty="0">
                                <a:solidFill>
                                  <a:srgbClr val="836967"/>
                                </a:solidFill>
                                <a:latin typeface="Cambria Math" panose="02040503050406030204" pitchFamily="18" charset="0"/>
                              </a:rPr>
                            </m:ctrlPr>
                          </m:dPr>
                          <m:e>
                            <m:r>
                              <a:rPr lang="en-US" altLang="zh-CN" sz="1200" i="0" dirty="0">
                                <a:latin typeface="Cambria Math" panose="02040503050406030204" pitchFamily="18" charset="0"/>
                              </a:rPr>
                              <m:t>ⅈ</m:t>
                            </m:r>
                          </m:e>
                        </m:d>
                      </m:sup>
                    </m:sSup>
                  </m:oMath>
                </a14:m>
                <a:r>
                  <a:rPr lang="en-US" altLang="zh-CN" sz="1200" dirty="0"/>
                  <a:t> the likelihood is </a:t>
                </a:r>
                <a14:m>
                  <m:oMath xmlns:m="http://schemas.openxmlformats.org/officeDocument/2006/math">
                    <m:nary>
                      <m:naryPr>
                        <m:chr m:val="∏"/>
                        <m:limLoc m:val="undOvr"/>
                        <m:grow m:val="on"/>
                        <m:ctrlPr>
                          <a:rPr lang="en-US" altLang="zh-CN" sz="1200" i="1" dirty="0" smtClean="0">
                            <a:latin typeface="Cambria Math" panose="02040503050406030204" pitchFamily="18" charset="0"/>
                          </a:rPr>
                        </m:ctrlPr>
                      </m:naryPr>
                      <m:sub>
                        <m:r>
                          <a:rPr lang="zh-CN" altLang="en-US" sz="1200" i="1" dirty="0">
                            <a:latin typeface="Cambria Math" panose="02040503050406030204" pitchFamily="18" charset="0"/>
                          </a:rPr>
                          <m:t>𝑖</m:t>
                        </m:r>
                        <m:r>
                          <a:rPr lang="en-US" altLang="zh-CN" sz="1200" i="0" dirty="0">
                            <a:latin typeface="Cambria Math" panose="02040503050406030204" pitchFamily="18" charset="0"/>
                          </a:rPr>
                          <m:t>=1</m:t>
                        </m:r>
                      </m:sub>
                      <m:sup>
                        <m:r>
                          <a:rPr lang="zh-CN" altLang="en-US" sz="1200" i="1" dirty="0">
                            <a:latin typeface="Cambria Math" panose="02040503050406030204" pitchFamily="18" charset="0"/>
                          </a:rPr>
                          <m:t>𝑚</m:t>
                        </m:r>
                      </m:sup>
                      <m:e>
                        <m:r>
                          <a:rPr lang="zh-CN" altLang="en-US" sz="1200" i="1" dirty="0">
                            <a:latin typeface="Cambria Math" panose="02040503050406030204" pitchFamily="18" charset="0"/>
                          </a:rPr>
                          <m:t>𝑃</m:t>
                        </m:r>
                        <m:d>
                          <m:dPr>
                            <m:ctrlPr>
                              <a:rPr lang="en-US" altLang="zh-CN" sz="1200" i="1" dirty="0">
                                <a:solidFill>
                                  <a:srgbClr val="836967"/>
                                </a:solidFill>
                                <a:latin typeface="Cambria Math" panose="02040503050406030204" pitchFamily="18" charset="0"/>
                              </a:rPr>
                            </m:ctrlPr>
                          </m:dPr>
                          <m:e>
                            <m:sSup>
                              <m:sSupPr>
                                <m:ctrlPr>
                                  <a:rPr lang="en-US" altLang="zh-CN" sz="1200" i="1" dirty="0">
                                    <a:solidFill>
                                      <a:srgbClr val="836967"/>
                                    </a:solidFill>
                                    <a:latin typeface="Cambria Math" panose="02040503050406030204" pitchFamily="18" charset="0"/>
                                  </a:rPr>
                                </m:ctrlPr>
                              </m:sSupPr>
                              <m:e>
                                <m:r>
                                  <a:rPr lang="zh-CN" altLang="en-US" sz="1200" i="1" dirty="0">
                                    <a:latin typeface="Cambria Math" panose="02040503050406030204" pitchFamily="18" charset="0"/>
                                  </a:rPr>
                                  <m:t>𝑥</m:t>
                                </m:r>
                              </m:e>
                              <m:sup>
                                <m:d>
                                  <m:dPr>
                                    <m:ctrlPr>
                                      <a:rPr lang="en-US" altLang="zh-CN" sz="1200" i="1" dirty="0">
                                        <a:solidFill>
                                          <a:srgbClr val="836967"/>
                                        </a:solidFill>
                                        <a:latin typeface="Cambria Math" panose="02040503050406030204" pitchFamily="18" charset="0"/>
                                      </a:rPr>
                                    </m:ctrlPr>
                                  </m:dPr>
                                  <m:e>
                                    <m:r>
                                      <a:rPr lang="zh-CN" altLang="en-US" sz="1200" i="1" dirty="0">
                                        <a:latin typeface="Cambria Math" panose="02040503050406030204" pitchFamily="18" charset="0"/>
                                      </a:rPr>
                                      <m:t>𝑖</m:t>
                                    </m:r>
                                  </m:e>
                                </m:d>
                              </m:sup>
                            </m:sSup>
                            <m:r>
                              <a:rPr lang="en-US" altLang="zh-CN" sz="1200" i="0" dirty="0">
                                <a:latin typeface="Cambria Math" panose="02040503050406030204" pitchFamily="18" charset="0"/>
                              </a:rPr>
                              <m:t>;</m:t>
                            </m:r>
                            <m:r>
                              <a:rPr lang="zh-CN" altLang="en-US" sz="1200" i="1" dirty="0">
                                <a:latin typeface="Cambria Math" panose="02040503050406030204" pitchFamily="18" charset="0"/>
                              </a:rPr>
                              <m:t>𝜃</m:t>
                            </m:r>
                          </m:e>
                        </m:d>
                      </m:e>
                    </m:nary>
                  </m:oMath>
                </a14:m>
                <a:r>
                  <a:rPr lang="en-US" altLang="zh-CN" sz="1200" dirty="0"/>
                  <a:t> where P is the probability distribution of  the model.  Next, we need to choose the best </a:t>
                </a:r>
                <a14:m>
                  <m:oMath xmlns:m="http://schemas.openxmlformats.org/officeDocument/2006/math">
                    <m:r>
                      <a:rPr lang="zh-CN" altLang="en-US" sz="1200" i="1" smtClean="0">
                        <a:latin typeface="Cambria Math" panose="02040503050406030204" pitchFamily="18" charset="0"/>
                      </a:rPr>
                      <m:t>𝜃</m:t>
                    </m:r>
                  </m:oMath>
                </a14:m>
                <a:r>
                  <a:rPr lang="en-US" altLang="zh-CN" sz="1200" dirty="0"/>
                  <a:t> that maximize the training data likelihood, </a:t>
                </a:r>
              </a:p>
              <a:p>
                <a:pPr algn="l"/>
                <a:endParaRPr lang="en-US" altLang="zh-CN" sz="1200" dirty="0"/>
              </a:p>
              <a:p>
                <a:r>
                  <a:rPr lang="en-US" altLang="zh-CN" sz="1200" dirty="0"/>
                  <a:t>    </a:t>
                </a:r>
                <a14:m>
                  <m:oMath xmlns:m="http://schemas.openxmlformats.org/officeDocument/2006/math">
                    <m:sSup>
                      <m:sSupPr>
                        <m:ctrlPr>
                          <a:rPr lang="en-US" altLang="zh-CN" sz="1200" i="1" dirty="0" smtClean="0">
                            <a:solidFill>
                              <a:srgbClr val="836967"/>
                            </a:solidFill>
                            <a:latin typeface="Cambria Math" panose="02040503050406030204" pitchFamily="18" charset="0"/>
                          </a:rPr>
                        </m:ctrlPr>
                      </m:sSupPr>
                      <m:e>
                        <m:r>
                          <a:rPr lang="zh-CN" altLang="en-US" sz="1200" i="1" dirty="0">
                            <a:latin typeface="Cambria Math" panose="02040503050406030204" pitchFamily="18" charset="0"/>
                          </a:rPr>
                          <m:t>𝜃</m:t>
                        </m:r>
                      </m:e>
                      <m:sup>
                        <m:r>
                          <a:rPr lang="en-US" altLang="zh-CN" sz="1200" i="0" dirty="0">
                            <a:latin typeface="Cambria Math" panose="02040503050406030204" pitchFamily="18" charset="0"/>
                          </a:rPr>
                          <m:t>∗</m:t>
                        </m:r>
                      </m:sup>
                    </m:sSup>
                    <m:r>
                      <a:rPr lang="en-US" altLang="zh-CN" sz="1200" i="0" dirty="0">
                        <a:latin typeface="Cambria Math" panose="02040503050406030204" pitchFamily="18" charset="0"/>
                      </a:rPr>
                      <m:t>=</m:t>
                    </m:r>
                    <m:func>
                      <m:funcPr>
                        <m:ctrlPr>
                          <a:rPr lang="en-US" altLang="zh-CN" sz="1200" i="1" dirty="0">
                            <a:latin typeface="Cambria Math" panose="02040503050406030204" pitchFamily="18" charset="0"/>
                          </a:rPr>
                        </m:ctrlPr>
                      </m:funcPr>
                      <m:fName>
                        <m:r>
                          <m:rPr>
                            <m:sty m:val="p"/>
                          </m:rPr>
                          <a:rPr lang="en-US" altLang="zh-CN" sz="1200" i="0" dirty="0">
                            <a:latin typeface="Cambria Math" panose="02040503050406030204" pitchFamily="18" charset="0"/>
                          </a:rPr>
                          <m:t>arg</m:t>
                        </m:r>
                      </m:fName>
                      <m:e>
                        <m:func>
                          <m:funcPr>
                            <m:ctrlPr>
                              <a:rPr lang="en-US" altLang="zh-CN" sz="1200" i="1" dirty="0">
                                <a:latin typeface="Cambria Math" panose="02040503050406030204" pitchFamily="18" charset="0"/>
                              </a:rPr>
                            </m:ctrlPr>
                          </m:funcPr>
                          <m:fName>
                            <m:r>
                              <m:rPr>
                                <m:sty m:val="p"/>
                              </m:rPr>
                              <a:rPr lang="en-US" altLang="zh-CN" sz="1200" i="0" dirty="0">
                                <a:latin typeface="Cambria Math" panose="02040503050406030204" pitchFamily="18" charset="0"/>
                              </a:rPr>
                              <m:t>max</m:t>
                            </m:r>
                          </m:fName>
                          <m:e>
                            <m:nary>
                              <m:naryPr>
                                <m:chr m:val="∏"/>
                                <m:limLoc m:val="undOvr"/>
                                <m:grow m:val="on"/>
                                <m:ctrlPr>
                                  <a:rPr lang="en-US" altLang="zh-CN" sz="1200" i="1" dirty="0">
                                    <a:latin typeface="Cambria Math" panose="02040503050406030204" pitchFamily="18" charset="0"/>
                                  </a:rPr>
                                </m:ctrlPr>
                              </m:naryPr>
                              <m:sub>
                                <m:r>
                                  <a:rPr lang="en-US" altLang="zh-CN" sz="1200" i="0" dirty="0">
                                    <a:latin typeface="Cambria Math" panose="02040503050406030204" pitchFamily="18" charset="0"/>
                                  </a:rPr>
                                  <m:t>2=1</m:t>
                                </m:r>
                              </m:sub>
                              <m:sup>
                                <m:r>
                                  <a:rPr lang="zh-CN" altLang="en-US" sz="1200" i="1" dirty="0">
                                    <a:latin typeface="Cambria Math" panose="02040503050406030204" pitchFamily="18" charset="0"/>
                                  </a:rPr>
                                  <m:t>𝑚</m:t>
                                </m:r>
                              </m:sup>
                              <m:e>
                                <m:r>
                                  <a:rPr lang="zh-CN" altLang="en-US" sz="1200" i="1" dirty="0">
                                    <a:latin typeface="Cambria Math" panose="02040503050406030204" pitchFamily="18" charset="0"/>
                                  </a:rPr>
                                  <m:t>𝑃</m:t>
                                </m:r>
                                <m:d>
                                  <m:dPr>
                                    <m:ctrlPr>
                                      <a:rPr lang="en-US" altLang="zh-CN" sz="1200" i="1" dirty="0">
                                        <a:solidFill>
                                          <a:srgbClr val="836967"/>
                                        </a:solidFill>
                                        <a:latin typeface="Cambria Math" panose="02040503050406030204" pitchFamily="18" charset="0"/>
                                      </a:rPr>
                                    </m:ctrlPr>
                                  </m:dPr>
                                  <m:e>
                                    <m:sSup>
                                      <m:sSupPr>
                                        <m:ctrlPr>
                                          <a:rPr lang="en-US" altLang="zh-CN" sz="1200" i="1" dirty="0">
                                            <a:solidFill>
                                              <a:srgbClr val="836967"/>
                                            </a:solidFill>
                                            <a:latin typeface="Cambria Math" panose="02040503050406030204" pitchFamily="18" charset="0"/>
                                          </a:rPr>
                                        </m:ctrlPr>
                                      </m:sSupPr>
                                      <m:e>
                                        <m:r>
                                          <a:rPr lang="zh-CN" altLang="en-US" sz="1200" i="1" dirty="0">
                                            <a:latin typeface="Cambria Math" panose="02040503050406030204" pitchFamily="18" charset="0"/>
                                          </a:rPr>
                                          <m:t>𝑥</m:t>
                                        </m:r>
                                      </m:e>
                                      <m:sup>
                                        <m:d>
                                          <m:dPr>
                                            <m:ctrlPr>
                                              <a:rPr lang="en-US" altLang="zh-CN" sz="1200" i="1" dirty="0">
                                                <a:solidFill>
                                                  <a:srgbClr val="836967"/>
                                                </a:solidFill>
                                                <a:latin typeface="Cambria Math" panose="02040503050406030204" pitchFamily="18" charset="0"/>
                                              </a:rPr>
                                            </m:ctrlPr>
                                          </m:dPr>
                                          <m:e>
                                            <m:r>
                                              <a:rPr lang="en-US" altLang="zh-CN" sz="1200" i="0" dirty="0">
                                                <a:latin typeface="Cambria Math" panose="02040503050406030204" pitchFamily="18" charset="0"/>
                                              </a:rPr>
                                              <m:t>ⅈ</m:t>
                                            </m:r>
                                          </m:e>
                                        </m:d>
                                      </m:sup>
                                    </m:sSup>
                                    <m:r>
                                      <a:rPr lang="en-US" altLang="zh-CN" sz="1200" i="0" dirty="0">
                                        <a:latin typeface="Cambria Math" panose="02040503050406030204" pitchFamily="18" charset="0"/>
                                      </a:rPr>
                                      <m:t>;</m:t>
                                    </m:r>
                                    <m:r>
                                      <a:rPr lang="zh-CN" altLang="en-US" sz="1200" i="1" dirty="0">
                                        <a:latin typeface="Cambria Math" panose="02040503050406030204" pitchFamily="18" charset="0"/>
                                      </a:rPr>
                                      <m:t>𝜃</m:t>
                                    </m:r>
                                  </m:e>
                                </m:d>
                              </m:e>
                            </m:nary>
                          </m:e>
                        </m:func>
                      </m:e>
                    </m:func>
                  </m:oMath>
                </a14:m>
                <a:r>
                  <a:rPr lang="en-US" altLang="zh-CN" sz="1200" dirty="0"/>
                  <a:t> = </a:t>
                </a:r>
                <a14:m>
                  <m:oMath xmlns:m="http://schemas.openxmlformats.org/officeDocument/2006/math">
                    <m:func>
                      <m:funcPr>
                        <m:ctrlPr>
                          <a:rPr lang="en-US" altLang="zh-CN" sz="1200" i="1" dirty="0">
                            <a:latin typeface="Cambria Math" panose="02040503050406030204" pitchFamily="18" charset="0"/>
                          </a:rPr>
                        </m:ctrlPr>
                      </m:funcPr>
                      <m:fName>
                        <m:r>
                          <m:rPr>
                            <m:sty m:val="p"/>
                          </m:rPr>
                          <a:rPr lang="en-US" altLang="zh-CN" sz="1200" dirty="0">
                            <a:latin typeface="Cambria Math" panose="02040503050406030204" pitchFamily="18" charset="0"/>
                          </a:rPr>
                          <m:t>arg</m:t>
                        </m:r>
                      </m:fName>
                      <m:e>
                        <m:func>
                          <m:funcPr>
                            <m:ctrlPr>
                              <a:rPr lang="en-US" altLang="zh-CN" sz="1200" i="1" dirty="0">
                                <a:latin typeface="Cambria Math" panose="02040503050406030204" pitchFamily="18" charset="0"/>
                              </a:rPr>
                            </m:ctrlPr>
                          </m:funcPr>
                          <m:fName>
                            <m:r>
                              <m:rPr>
                                <m:sty m:val="p"/>
                              </m:rPr>
                              <a:rPr lang="en-US" altLang="zh-CN" sz="1200" dirty="0">
                                <a:latin typeface="Cambria Math" panose="02040503050406030204" pitchFamily="18" charset="0"/>
                              </a:rPr>
                              <m:t>max</m:t>
                            </m:r>
                            <m:r>
                              <a:rPr lang="en-US" altLang="zh-CN" sz="1200" b="0" i="0" dirty="0" smtClean="0">
                                <a:latin typeface="Cambria Math" panose="02040503050406030204" pitchFamily="18" charset="0"/>
                              </a:rPr>
                              <m:t> </m:t>
                            </m:r>
                            <m:r>
                              <m:rPr>
                                <m:sty m:val="p"/>
                              </m:rPr>
                              <a:rPr lang="en-US" altLang="zh-CN" sz="1200" b="0" i="0" dirty="0" smtClean="0">
                                <a:latin typeface="Cambria Math" panose="02040503050406030204" pitchFamily="18" charset="0"/>
                              </a:rPr>
                              <m:t>log</m:t>
                            </m:r>
                          </m:fName>
                          <m:e>
                            <m:nary>
                              <m:naryPr>
                                <m:chr m:val="∏"/>
                                <m:limLoc m:val="undOvr"/>
                                <m:grow m:val="on"/>
                                <m:ctrlPr>
                                  <a:rPr lang="en-US" altLang="zh-CN" sz="1200" i="1" dirty="0">
                                    <a:latin typeface="Cambria Math" panose="02040503050406030204" pitchFamily="18" charset="0"/>
                                  </a:rPr>
                                </m:ctrlPr>
                              </m:naryPr>
                              <m:sub>
                                <m:r>
                                  <a:rPr lang="en-US" altLang="zh-CN" sz="1200" dirty="0">
                                    <a:latin typeface="Cambria Math" panose="02040503050406030204" pitchFamily="18" charset="0"/>
                                  </a:rPr>
                                  <m:t>2=1</m:t>
                                </m:r>
                              </m:sub>
                              <m:sup>
                                <m:r>
                                  <a:rPr lang="zh-CN" altLang="en-US" sz="1200" i="1" dirty="0">
                                    <a:latin typeface="Cambria Math" panose="02040503050406030204" pitchFamily="18" charset="0"/>
                                  </a:rPr>
                                  <m:t>𝑚</m:t>
                                </m:r>
                              </m:sup>
                              <m:e>
                                <m:r>
                                  <a:rPr lang="zh-CN" altLang="en-US" sz="1200" i="1" dirty="0">
                                    <a:latin typeface="Cambria Math" panose="02040503050406030204" pitchFamily="18" charset="0"/>
                                  </a:rPr>
                                  <m:t>𝑃</m:t>
                                </m:r>
                                <m:d>
                                  <m:dPr>
                                    <m:ctrlPr>
                                      <a:rPr lang="en-US" altLang="zh-CN" sz="1200" i="1" dirty="0">
                                        <a:solidFill>
                                          <a:srgbClr val="836967"/>
                                        </a:solidFill>
                                        <a:latin typeface="Cambria Math" panose="02040503050406030204" pitchFamily="18" charset="0"/>
                                      </a:rPr>
                                    </m:ctrlPr>
                                  </m:dPr>
                                  <m:e>
                                    <m:sSup>
                                      <m:sSupPr>
                                        <m:ctrlPr>
                                          <a:rPr lang="en-US" altLang="zh-CN" sz="1200" i="1" dirty="0">
                                            <a:solidFill>
                                              <a:srgbClr val="836967"/>
                                            </a:solidFill>
                                            <a:latin typeface="Cambria Math" panose="02040503050406030204" pitchFamily="18" charset="0"/>
                                          </a:rPr>
                                        </m:ctrlPr>
                                      </m:sSupPr>
                                      <m:e>
                                        <m:r>
                                          <a:rPr lang="zh-CN" altLang="en-US" sz="1200" i="1" dirty="0">
                                            <a:latin typeface="Cambria Math" panose="02040503050406030204" pitchFamily="18" charset="0"/>
                                          </a:rPr>
                                          <m:t>𝑥</m:t>
                                        </m:r>
                                      </m:e>
                                      <m:sup>
                                        <m:d>
                                          <m:dPr>
                                            <m:ctrlPr>
                                              <a:rPr lang="en-US" altLang="zh-CN" sz="1200" i="1" dirty="0">
                                                <a:solidFill>
                                                  <a:srgbClr val="836967"/>
                                                </a:solidFill>
                                                <a:latin typeface="Cambria Math" panose="02040503050406030204" pitchFamily="18" charset="0"/>
                                              </a:rPr>
                                            </m:ctrlPr>
                                          </m:dPr>
                                          <m:e>
                                            <m:r>
                                              <a:rPr lang="en-US" altLang="zh-CN" sz="1200" dirty="0">
                                                <a:latin typeface="Cambria Math" panose="02040503050406030204" pitchFamily="18" charset="0"/>
                                              </a:rPr>
                                              <m:t>ⅈ</m:t>
                                            </m:r>
                                          </m:e>
                                        </m:d>
                                      </m:sup>
                                    </m:sSup>
                                    <m:r>
                                      <a:rPr lang="en-US" altLang="zh-CN" sz="1200" dirty="0">
                                        <a:latin typeface="Cambria Math" panose="02040503050406030204" pitchFamily="18" charset="0"/>
                                      </a:rPr>
                                      <m:t>;</m:t>
                                    </m:r>
                                    <m:r>
                                      <a:rPr lang="zh-CN" altLang="en-US" sz="1200" i="1" dirty="0">
                                        <a:latin typeface="Cambria Math" panose="02040503050406030204" pitchFamily="18" charset="0"/>
                                      </a:rPr>
                                      <m:t>𝜃</m:t>
                                    </m:r>
                                  </m:e>
                                </m:d>
                              </m:e>
                            </m:nary>
                          </m:e>
                        </m:func>
                      </m:e>
                    </m:func>
                  </m:oMath>
                </a14:m>
                <a:r>
                  <a:rPr lang="en-US" altLang="zh-CN" sz="1200" dirty="0"/>
                  <a:t> = </a:t>
                </a:r>
                <a14:m>
                  <m:oMath xmlns:m="http://schemas.openxmlformats.org/officeDocument/2006/math">
                    <m:func>
                      <m:funcPr>
                        <m:ctrlPr>
                          <a:rPr lang="en-US" altLang="zh-CN" sz="1200" i="1" dirty="0" smtClean="0">
                            <a:latin typeface="Cambria Math" panose="02040503050406030204" pitchFamily="18" charset="0"/>
                          </a:rPr>
                        </m:ctrlPr>
                      </m:funcPr>
                      <m:fName>
                        <m:r>
                          <m:rPr>
                            <m:sty m:val="p"/>
                          </m:rPr>
                          <a:rPr lang="en-US" altLang="zh-CN" sz="1200" dirty="0">
                            <a:latin typeface="Cambria Math" panose="02040503050406030204" pitchFamily="18" charset="0"/>
                          </a:rPr>
                          <m:t>arg</m:t>
                        </m:r>
                      </m:fName>
                      <m:e>
                        <m:func>
                          <m:funcPr>
                            <m:ctrlPr>
                              <a:rPr lang="en-US" altLang="zh-CN" sz="1200" i="1" dirty="0">
                                <a:latin typeface="Cambria Math" panose="02040503050406030204" pitchFamily="18" charset="0"/>
                              </a:rPr>
                            </m:ctrlPr>
                          </m:funcPr>
                          <m:fName>
                            <m:r>
                              <m:rPr>
                                <m:sty m:val="p"/>
                              </m:rPr>
                              <a:rPr lang="en-US" altLang="zh-CN" sz="1200" i="0" dirty="0">
                                <a:latin typeface="Cambria Math" panose="02040503050406030204" pitchFamily="18" charset="0"/>
                              </a:rPr>
                              <m:t>max</m:t>
                            </m:r>
                          </m:fName>
                          <m:e>
                            <m:nary>
                              <m:naryPr>
                                <m:chr m:val="∑"/>
                                <m:limLoc m:val="undOvr"/>
                                <m:grow m:val="on"/>
                                <m:ctrlPr>
                                  <a:rPr lang="en-US" altLang="zh-CN" sz="1200" i="1" dirty="0">
                                    <a:latin typeface="Cambria Math" panose="02040503050406030204" pitchFamily="18" charset="0"/>
                                  </a:rPr>
                                </m:ctrlPr>
                              </m:naryPr>
                              <m:sub>
                                <m:r>
                                  <a:rPr lang="zh-CN" altLang="en-US" sz="1200" i="1" dirty="0">
                                    <a:latin typeface="Cambria Math" panose="02040503050406030204" pitchFamily="18" charset="0"/>
                                  </a:rPr>
                                  <m:t>𝑖</m:t>
                                </m:r>
                                <m:r>
                                  <a:rPr lang="en-US" altLang="zh-CN" sz="1200" i="0" dirty="0">
                                    <a:latin typeface="Cambria Math" panose="02040503050406030204" pitchFamily="18" charset="0"/>
                                  </a:rPr>
                                  <m:t>=1</m:t>
                                </m:r>
                              </m:sub>
                              <m:sup>
                                <m:r>
                                  <a:rPr lang="zh-CN" altLang="en-US" sz="1200" i="1" dirty="0">
                                    <a:latin typeface="Cambria Math" panose="02040503050406030204" pitchFamily="18" charset="0"/>
                                  </a:rPr>
                                  <m:t>𝑚</m:t>
                                </m:r>
                              </m:sup>
                              <m:e>
                                <m:func>
                                  <m:funcPr>
                                    <m:ctrlPr>
                                      <a:rPr lang="en-US" altLang="zh-CN" sz="1200" i="1" dirty="0">
                                        <a:latin typeface="Cambria Math" panose="02040503050406030204" pitchFamily="18" charset="0"/>
                                      </a:rPr>
                                    </m:ctrlPr>
                                  </m:funcPr>
                                  <m:fName>
                                    <m:sSub>
                                      <m:sSubPr>
                                        <m:ctrlPr>
                                          <a:rPr lang="en-US" altLang="zh-CN" sz="1200" i="1" dirty="0">
                                            <a:solidFill>
                                              <a:srgbClr val="836967"/>
                                            </a:solidFill>
                                            <a:latin typeface="Cambria Math" panose="02040503050406030204" pitchFamily="18" charset="0"/>
                                          </a:rPr>
                                        </m:ctrlPr>
                                      </m:sSubPr>
                                      <m:e>
                                        <m:r>
                                          <m:rPr>
                                            <m:sty m:val="p"/>
                                          </m:rPr>
                                          <a:rPr lang="en-US" altLang="zh-CN" sz="1200" i="0" dirty="0">
                                            <a:latin typeface="Cambria Math" panose="02040503050406030204" pitchFamily="18" charset="0"/>
                                          </a:rPr>
                                          <m:t>log</m:t>
                                        </m:r>
                                      </m:e>
                                      <m:sub>
                                        <m:r>
                                          <a:rPr lang="zh-CN" altLang="en-US" sz="1200" i="1" dirty="0">
                                            <a:latin typeface="Cambria Math" panose="02040503050406030204" pitchFamily="18" charset="0"/>
                                          </a:rPr>
                                          <m:t>𝑃</m:t>
                                        </m:r>
                                      </m:sub>
                                    </m:sSub>
                                  </m:fName>
                                  <m:e>
                                    <m:d>
                                      <m:dPr>
                                        <m:ctrlPr>
                                          <a:rPr lang="en-US" altLang="zh-CN" sz="1200" i="1" dirty="0">
                                            <a:solidFill>
                                              <a:srgbClr val="836967"/>
                                            </a:solidFill>
                                            <a:latin typeface="Cambria Math" panose="02040503050406030204" pitchFamily="18" charset="0"/>
                                          </a:rPr>
                                        </m:ctrlPr>
                                      </m:dPr>
                                      <m:e>
                                        <m:sSup>
                                          <m:sSupPr>
                                            <m:ctrlPr>
                                              <a:rPr lang="en-US" altLang="zh-CN" sz="1200" i="1" dirty="0">
                                                <a:solidFill>
                                                  <a:srgbClr val="836967"/>
                                                </a:solidFill>
                                                <a:latin typeface="Cambria Math" panose="02040503050406030204" pitchFamily="18" charset="0"/>
                                              </a:rPr>
                                            </m:ctrlPr>
                                          </m:sSupPr>
                                          <m:e>
                                            <m:r>
                                              <a:rPr lang="zh-CN" altLang="en-US" sz="1200" i="1" dirty="0">
                                                <a:latin typeface="Cambria Math" panose="02040503050406030204" pitchFamily="18" charset="0"/>
                                              </a:rPr>
                                              <m:t>𝑥</m:t>
                                            </m:r>
                                          </m:e>
                                          <m:sup>
                                            <m:d>
                                              <m:dPr>
                                                <m:ctrlPr>
                                                  <a:rPr lang="en-US" altLang="zh-CN" sz="1200" i="1" dirty="0">
                                                    <a:solidFill>
                                                      <a:srgbClr val="836967"/>
                                                    </a:solidFill>
                                                    <a:latin typeface="Cambria Math" panose="02040503050406030204" pitchFamily="18" charset="0"/>
                                                  </a:rPr>
                                                </m:ctrlPr>
                                              </m:dPr>
                                              <m:e>
                                                <m:r>
                                                  <a:rPr lang="zh-CN" altLang="en-US" sz="1200" i="1" dirty="0">
                                                    <a:latin typeface="Cambria Math" panose="02040503050406030204" pitchFamily="18" charset="0"/>
                                                  </a:rPr>
                                                  <m:t>𝑖</m:t>
                                                </m:r>
                                              </m:e>
                                            </m:d>
                                          </m:sup>
                                        </m:sSup>
                                        <m:r>
                                          <a:rPr lang="en-US" altLang="zh-CN" sz="1200" i="0" dirty="0">
                                            <a:latin typeface="Cambria Math" panose="02040503050406030204" pitchFamily="18" charset="0"/>
                                          </a:rPr>
                                          <m:t>;</m:t>
                                        </m:r>
                                        <m:r>
                                          <a:rPr lang="zh-CN" altLang="en-US" sz="1200" i="1" dirty="0">
                                            <a:latin typeface="Cambria Math" panose="02040503050406030204" pitchFamily="18" charset="0"/>
                                          </a:rPr>
                                          <m:t>𝜃</m:t>
                                        </m:r>
                                      </m:e>
                                    </m:d>
                                  </m:e>
                                </m:func>
                              </m:e>
                            </m:nary>
                          </m:e>
                        </m:func>
                      </m:e>
                    </m:func>
                  </m:oMath>
                </a14:m>
                <a:r>
                  <a:rPr lang="en-US" altLang="zh-CN" sz="1200" dirty="0"/>
                  <a:t>  this is equivalent to minimizing the KL divergence between  the data generating distribution and the model: </a:t>
                </a:r>
                <a14:m>
                  <m:oMath xmlns:m="http://schemas.openxmlformats.org/officeDocument/2006/math">
                    <m:sSup>
                      <m:sSupPr>
                        <m:ctrlPr>
                          <a:rPr lang="en-US" altLang="zh-CN" sz="1200" i="1" dirty="0" smtClean="0">
                            <a:solidFill>
                              <a:srgbClr val="836967"/>
                            </a:solidFill>
                            <a:latin typeface="Cambria Math" panose="02040503050406030204" pitchFamily="18" charset="0"/>
                          </a:rPr>
                        </m:ctrlPr>
                      </m:sSupPr>
                      <m:e>
                        <m:r>
                          <a:rPr lang="zh-CN" altLang="en-US" sz="1200" i="1" dirty="0">
                            <a:latin typeface="Cambria Math" panose="02040503050406030204" pitchFamily="18" charset="0"/>
                          </a:rPr>
                          <m:t>𝜃</m:t>
                        </m:r>
                      </m:e>
                      <m:sup>
                        <m:r>
                          <a:rPr lang="en-US" altLang="zh-CN" sz="1200" i="0" dirty="0">
                            <a:latin typeface="Cambria Math" panose="02040503050406030204" pitchFamily="18" charset="0"/>
                          </a:rPr>
                          <m:t>∗</m:t>
                        </m:r>
                      </m:sup>
                    </m:sSup>
                    <m:r>
                      <a:rPr lang="en-US" altLang="zh-CN" sz="1200" i="0" dirty="0">
                        <a:latin typeface="Cambria Math" panose="02040503050406030204" pitchFamily="18" charset="0"/>
                      </a:rPr>
                      <m:t>=</m:t>
                    </m:r>
                    <m:r>
                      <m:rPr>
                        <m:sty m:val="p"/>
                      </m:rPr>
                      <a:rPr lang="en-US" altLang="zh-CN" sz="1200" b="0" i="0" dirty="0" smtClean="0">
                        <a:latin typeface="Cambria Math" panose="02040503050406030204" pitchFamily="18" charset="0"/>
                      </a:rPr>
                      <m:t>arg</m:t>
                    </m:r>
                    <m:r>
                      <a:rPr lang="en-US" altLang="zh-CN" sz="1200" b="0" i="0" dirty="0" smtClean="0">
                        <a:latin typeface="Cambria Math" panose="02040503050406030204" pitchFamily="18" charset="0"/>
                      </a:rPr>
                      <m:t> </m:t>
                    </m:r>
                    <m:r>
                      <m:rPr>
                        <m:sty m:val="p"/>
                      </m:rPr>
                      <a:rPr lang="en-US" altLang="zh-CN" sz="1200" b="0" i="0" dirty="0" smtClean="0">
                        <a:latin typeface="Cambria Math" panose="02040503050406030204" pitchFamily="18" charset="0"/>
                      </a:rPr>
                      <m:t>min</m:t>
                    </m:r>
                    <m:r>
                      <a:rPr lang="en-US" altLang="zh-CN" sz="1200" b="0" i="0" dirty="0" smtClean="0">
                        <a:latin typeface="Cambria Math" panose="02040503050406030204" pitchFamily="18" charset="0"/>
                      </a:rPr>
                      <m:t> </m:t>
                    </m:r>
                    <m:r>
                      <m:rPr>
                        <m:sty m:val="p"/>
                      </m:rPr>
                      <a:rPr lang="en-US" altLang="zh-CN" sz="1200" b="0" i="0" dirty="0" smtClean="0">
                        <a:latin typeface="Cambria Math" panose="02040503050406030204" pitchFamily="18" charset="0"/>
                      </a:rPr>
                      <m:t>D</m:t>
                    </m:r>
                    <m:r>
                      <a:rPr lang="en-US" altLang="zh-CN" sz="1200" b="0" i="0" dirty="0" smtClean="0">
                        <a:latin typeface="Cambria Math" panose="02040503050406030204" pitchFamily="18" charset="0"/>
                      </a:rPr>
                      <m:t>(</m:t>
                    </m:r>
                    <m:r>
                      <m:rPr>
                        <m:sty m:val="p"/>
                      </m:rPr>
                      <a:rPr lang="en-US" altLang="zh-CN" sz="1200" b="0" i="0" dirty="0" smtClean="0">
                        <a:latin typeface="Cambria Math" panose="02040503050406030204" pitchFamily="18" charset="0"/>
                      </a:rPr>
                      <m:t>p</m:t>
                    </m:r>
                    <m:r>
                      <a:rPr lang="en-US" altLang="zh-CN" sz="1200" b="0" i="0" dirty="0" smtClean="0">
                        <a:latin typeface="Cambria Math" panose="02040503050406030204" pitchFamily="18" charset="0"/>
                      </a:rPr>
                      <m:t>(</m:t>
                    </m:r>
                    <m:r>
                      <m:rPr>
                        <m:sty m:val="p"/>
                      </m:rPr>
                      <a:rPr lang="en-US" altLang="zh-CN" sz="1200" b="0" i="0" dirty="0" smtClean="0">
                        <a:latin typeface="Cambria Math" panose="02040503050406030204" pitchFamily="18" charset="0"/>
                      </a:rPr>
                      <m:t>x</m:t>
                    </m:r>
                    <m:r>
                      <a:rPr lang="en-US" altLang="zh-CN" sz="1200" b="0" i="0" dirty="0" smtClean="0">
                        <a:latin typeface="Cambria Math" panose="02040503050406030204" pitchFamily="18" charset="0"/>
                      </a:rPr>
                      <m:t>)||</m:t>
                    </m:r>
                    <m:r>
                      <m:rPr>
                        <m:sty m:val="p"/>
                      </m:rPr>
                      <a:rPr lang="en-US" altLang="zh-CN" sz="1200" b="0" i="0" dirty="0" smtClean="0">
                        <a:latin typeface="Cambria Math" panose="02040503050406030204" pitchFamily="18" charset="0"/>
                      </a:rPr>
                      <m:t>p</m:t>
                    </m:r>
                    <m:d>
                      <m:dPr>
                        <m:ctrlPr>
                          <a:rPr lang="en-US" altLang="zh-CN" sz="1200" b="0" i="1" dirty="0" smtClean="0">
                            <a:latin typeface="Cambria Math" panose="02040503050406030204" pitchFamily="18" charset="0"/>
                          </a:rPr>
                        </m:ctrlPr>
                      </m:dPr>
                      <m:e>
                        <m:r>
                          <m:rPr>
                            <m:sty m:val="p"/>
                          </m:rPr>
                          <a:rPr lang="en-US" altLang="zh-CN" sz="1200" b="0" i="0" dirty="0" smtClean="0">
                            <a:latin typeface="Cambria Math" panose="02040503050406030204" pitchFamily="18" charset="0"/>
                          </a:rPr>
                          <m:t>x</m:t>
                        </m:r>
                        <m:r>
                          <a:rPr lang="en-US" altLang="zh-CN" sz="1200" b="0" i="0" dirty="0" smtClean="0">
                            <a:latin typeface="Cambria Math" panose="02040503050406030204" pitchFamily="18" charset="0"/>
                          </a:rPr>
                          <m:t>,</m:t>
                        </m:r>
                        <m:r>
                          <a:rPr lang="en-US" altLang="zh-CN" sz="1200" b="0" i="1" dirty="0" smtClean="0">
                            <a:latin typeface="Cambria Math" panose="02040503050406030204" pitchFamily="18" charset="0"/>
                          </a:rPr>
                          <m:t>𝜃</m:t>
                        </m:r>
                      </m:e>
                    </m:d>
                  </m:oMath>
                </a14:m>
                <a:r>
                  <a:rPr lang="en-US" altLang="zh-CN" sz="1200" dirty="0"/>
                  <a:t> where D is the KL divergence, p(x) is the distribution of data, the later is the estimated distribution given by the model. In practice, we do not know p(x), therefore we use empirical estimation. </a:t>
                </a:r>
                <a:endParaRPr lang="zh-CN" altLang="en-US" dirty="0"/>
              </a:p>
            </p:txBody>
          </p:sp>
        </mc:Choice>
        <mc:Fallback xmlns="">
          <p:sp>
            <p:nvSpPr>
              <p:cNvPr id="15" name="文本占位符 14">
                <a:extLst>
                  <a:ext uri="{FF2B5EF4-FFF2-40B4-BE49-F238E27FC236}">
                    <a16:creationId xmlns:a16="http://schemas.microsoft.com/office/drawing/2014/main" id="{212B7ADE-3BEC-AF3E-A698-19CC6DB977EA}"/>
                  </a:ext>
                </a:extLst>
              </p:cNvPr>
              <p:cNvSpPr>
                <a:spLocks noGrp="1" noRot="1" noChangeAspect="1" noMove="1" noResize="1" noEditPoints="1" noAdjustHandles="1" noChangeArrowheads="1" noChangeShapeType="1" noTextEdit="1"/>
              </p:cNvSpPr>
              <p:nvPr>
                <p:ph type="body" sz="quarter" idx="96"/>
              </p:nvPr>
            </p:nvSpPr>
            <p:spPr>
              <a:xfrm>
                <a:off x="575057" y="9376969"/>
                <a:ext cx="6285508" cy="2324296"/>
              </a:xfrm>
              <a:blipFill>
                <a:blip r:embed="rId2"/>
                <a:stretch>
                  <a:fillRect l="-3395"/>
                </a:stretch>
              </a:blipFill>
            </p:spPr>
            <p:txBody>
              <a:bodyPr/>
              <a:lstStyle/>
              <a:p>
                <a:r>
                  <a:rPr lang="zh-CN" altLang="en-US">
                    <a:noFill/>
                  </a:rPr>
                  <a:t> </a:t>
                </a:r>
              </a:p>
            </p:txBody>
          </p:sp>
        </mc:Fallback>
      </mc:AlternateContent>
      <p:sp>
        <p:nvSpPr>
          <p:cNvPr id="16" name="文本占位符 15">
            <a:extLst>
              <a:ext uri="{FF2B5EF4-FFF2-40B4-BE49-F238E27FC236}">
                <a16:creationId xmlns:a16="http://schemas.microsoft.com/office/drawing/2014/main" id="{F90CF592-C8AA-3981-A5C0-C2CAEC07AACC}"/>
              </a:ext>
            </a:extLst>
          </p:cNvPr>
          <p:cNvSpPr>
            <a:spLocks noGrp="1"/>
          </p:cNvSpPr>
          <p:nvPr>
            <p:ph type="body" sz="quarter" idx="150"/>
          </p:nvPr>
        </p:nvSpPr>
        <p:spPr/>
        <p:txBody>
          <a:bodyPr>
            <a:normAutofit fontScale="92500" lnSpcReduction="20000"/>
          </a:bodyPr>
          <a:lstStyle/>
          <a:p>
            <a:endParaRPr lang="zh-CN" altLang="en-US"/>
          </a:p>
        </p:txBody>
      </p:sp>
      <p:sp>
        <p:nvSpPr>
          <p:cNvPr id="17" name="文本占位符 16">
            <a:extLst>
              <a:ext uri="{FF2B5EF4-FFF2-40B4-BE49-F238E27FC236}">
                <a16:creationId xmlns:a16="http://schemas.microsoft.com/office/drawing/2014/main" id="{4E8F7CD6-09DA-E64D-2871-12186B89E530}"/>
              </a:ext>
            </a:extLst>
          </p:cNvPr>
          <p:cNvSpPr>
            <a:spLocks noGrp="1"/>
          </p:cNvSpPr>
          <p:nvPr>
            <p:ph type="body" sz="quarter" idx="184"/>
          </p:nvPr>
        </p:nvSpPr>
        <p:spPr/>
        <p:txBody>
          <a:bodyPr/>
          <a:lstStyle/>
          <a:p>
            <a:endParaRPr lang="zh-CN" altLang="en-US"/>
          </a:p>
        </p:txBody>
      </p:sp>
      <p:sp>
        <p:nvSpPr>
          <p:cNvPr id="18" name="文本占位符 17">
            <a:extLst>
              <a:ext uri="{FF2B5EF4-FFF2-40B4-BE49-F238E27FC236}">
                <a16:creationId xmlns:a16="http://schemas.microsoft.com/office/drawing/2014/main" id="{0F71AD48-4F0D-5532-9E7F-8B9EA2FC9706}"/>
              </a:ext>
            </a:extLst>
          </p:cNvPr>
          <p:cNvSpPr>
            <a:spLocks noGrp="1"/>
          </p:cNvSpPr>
          <p:nvPr>
            <p:ph type="body" sz="quarter" idx="185"/>
          </p:nvPr>
        </p:nvSpPr>
        <p:spPr/>
        <p:txBody>
          <a:bodyPr>
            <a:normAutofit fontScale="92500" lnSpcReduction="20000"/>
          </a:bodyPr>
          <a:lstStyle/>
          <a:p>
            <a:endParaRPr lang="zh-CN" altLang="en-US"/>
          </a:p>
        </p:txBody>
      </p:sp>
    </p:spTree>
    <p:extLst>
      <p:ext uri="{BB962C8B-B14F-4D97-AF65-F5344CB8AC3E}">
        <p14:creationId xmlns:p14="http://schemas.microsoft.com/office/powerpoint/2010/main" val="2592544601"/>
      </p:ext>
    </p:extLst>
  </p:cSld>
  <p:clrMapOvr>
    <a:masterClrMapping/>
  </p:clrMapOvr>
</p:sld>
</file>

<file path=ppt/theme/theme1.xml><?xml version="1.0" encoding="utf-8"?>
<a:theme xmlns:a="http://schemas.openxmlformats.org/drawingml/2006/main" name="42x6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PosterPresentations.com-42x60-Template</Template>
  <TotalTime>456</TotalTime>
  <Words>1144</Words>
  <Application>Microsoft Office PowerPoint</Application>
  <PresentationFormat>自定义</PresentationFormat>
  <Paragraphs>40</Paragraphs>
  <Slides>2</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vt:i4>
      </vt:variant>
    </vt:vector>
  </HeadingPairs>
  <TitlesOfParts>
    <vt:vector size="11" baseType="lpstr">
      <vt:lpstr>NimbusRomNo9L-Regu</vt:lpstr>
      <vt:lpstr>Arial</vt:lpstr>
      <vt:lpstr>Arial Black</vt:lpstr>
      <vt:lpstr>Calibri</vt:lpstr>
      <vt:lpstr>Cambria Math</vt:lpstr>
      <vt:lpstr>Times New Roman</vt:lpstr>
      <vt:lpstr>Trebuchet MS</vt:lpstr>
      <vt:lpstr>42x60 template</vt:lpstr>
      <vt:lpstr>Without guides</vt:lpstr>
      <vt:lpstr>PowerPoint 演示文稿</vt:lpstr>
      <vt:lpstr>PowerPoint 演示文稿</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42x60 PowerPoint Presentation</dc:title>
  <dc:subject>Research poster presentation template </dc:subject>
  <dc:creator>PosterPresentations.com </dc:creator>
  <cp:keywords>42x60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Barnett Yang</cp:lastModifiedBy>
  <cp:revision>81</cp:revision>
  <dcterms:created xsi:type="dcterms:W3CDTF">2012-02-07T00:08:52Z</dcterms:created>
  <dcterms:modified xsi:type="dcterms:W3CDTF">2022-05-31T15:56:03Z</dcterms:modified>
  <cp:category>Research poster templates </cp:category>
</cp:coreProperties>
</file>